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8"/>
  </p:notesMasterIdLst>
  <p:handoutMasterIdLst>
    <p:handoutMasterId r:id="rId29"/>
  </p:handoutMasterIdLst>
  <p:sldIdLst>
    <p:sldId id="350" r:id="rId5"/>
    <p:sldId id="361" r:id="rId6"/>
    <p:sldId id="366" r:id="rId7"/>
    <p:sldId id="376" r:id="rId8"/>
    <p:sldId id="368" r:id="rId9"/>
    <p:sldId id="378" r:id="rId10"/>
    <p:sldId id="369" r:id="rId11"/>
    <p:sldId id="370" r:id="rId12"/>
    <p:sldId id="381" r:id="rId13"/>
    <p:sldId id="373" r:id="rId14"/>
    <p:sldId id="372" r:id="rId15"/>
    <p:sldId id="374" r:id="rId16"/>
    <p:sldId id="379" r:id="rId17"/>
    <p:sldId id="375" r:id="rId18"/>
    <p:sldId id="382" r:id="rId19"/>
    <p:sldId id="383" r:id="rId20"/>
    <p:sldId id="387" r:id="rId21"/>
    <p:sldId id="386" r:id="rId22"/>
    <p:sldId id="384" r:id="rId23"/>
    <p:sldId id="385" r:id="rId24"/>
    <p:sldId id="380" r:id="rId25"/>
    <p:sldId id="371" r:id="rId26"/>
    <p:sldId id="343" r:id="rId2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EB54D1F-DFE1-9774-5BB5-31100D19BF08}" name="Guangping Liu" initials="GL" userId="S::liu.guangp@northeastern.edu::d559241e-afa1-4031-9954-58982f1d625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78715" autoAdjust="0"/>
  </p:normalViewPr>
  <p:slideViewPr>
    <p:cSldViewPr snapToGrid="0">
      <p:cViewPr varScale="1">
        <p:scale>
          <a:sx n="67" d="100"/>
          <a:sy n="67" d="100"/>
        </p:scale>
        <p:origin x="1282" y="62"/>
      </p:cViewPr>
      <p:guideLst/>
    </p:cSldViewPr>
  </p:slideViewPr>
  <p:outlineViewPr>
    <p:cViewPr>
      <p:scale>
        <a:sx n="33" d="100"/>
        <a:sy n="33" d="100"/>
      </p:scale>
      <p:origin x="0" y="-8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6" d="100"/>
          <a:sy n="96" d="100"/>
        </p:scale>
        <p:origin x="289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6D13E5-4CEC-3A4A-8E5D-AFCEE7512EEC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0.png>
</file>

<file path=ppt/media/image21.jpeg>
</file>

<file path=ppt/media/image21.png>
</file>

<file path=ppt/media/image22.jpeg>
</file>

<file path=ppt/media/image22.png>
</file>

<file path=ppt/media/image23.jpeg>
</file>

<file path=ppt/media/image24.jpeg>
</file>

<file path=ppt/media/image25.jpeg>
</file>

<file path=ppt/media/image26.jpeg>
</file>

<file path=ppt/media/image26.png>
</file>

<file path=ppt/media/image27.jpeg>
</file>

<file path=ppt/media/image28.jpeg>
</file>

<file path=ppt/media/image3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6CDBB4D-69F7-47D6-8DA1-364ECBF512FA}" type="datetime1">
              <a:rPr lang="zh-CN" altLang="en-US" smtClean="0"/>
              <a:t>2023/8/23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9C7E07-3C67-C64C-8DA0-0404F6303970}" type="slidenum">
              <a:rPr lang="en-US" altLang="zh-CN" smtClean="0"/>
              <a:pPr/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6277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 min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What is Kalman filter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-a linear optimal estimator to estimate states and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update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by measurements with noisy.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-two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parts: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Prediction: model is the motion with an acceleration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Measurement: equations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How to get measurement: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-we cannot get it directly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-calculate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7713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 min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161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1min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377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1min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5947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9352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11911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Because we don’t know the offsets so we want to find a way to cancel the offsets.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Average two curves to two points and these two points can cancel out each other.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Don know the real curve so we choose the middle points of two lines and average A and B as a point which is C to represent the averaged COM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5579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 only have the middle point of each step by cop calculation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Do the same thing to the fake COM trajectory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F and C is on the same vertical line which means the Lateral COM of F and C are the same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28487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What we have now: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 and F are the middle point. Suppose C and F are on a vertical line.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Based on similar triangle rules(, line AD  and Line BE should be vertical lines.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0508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Prove A and D are in the same vertical line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-G and H is the middle point of each step, I and J are the true COM with offset, Gi’=J’H because of the hypothesis, A and D are the middle point of IJ and GH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-triangle GDI’=DHJ’-&gt;D is the middle point of J’I’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-II’ is parallel to JJ’, based on similar quadrilateral rules, vertical line l is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parallet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to vertical line m. so AD are on the same vertical line.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6936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30 seconds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2621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 mins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7083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70197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 min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953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89C7E07-3C67-C64C-8DA0-0404F6303970}" type="slidenum">
              <a:rPr lang="en-US" altLang="zh-CN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215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38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495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633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 mins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2609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 mins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Why do we need the communication?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-we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wanna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simplify the equipment needed in research so we want to remove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speedgoat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from our list.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What we have: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Bertec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SDK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Matlab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How do we do it?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mex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function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-adaptor/Call C from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Matlab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-Call C++ from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Matlab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-</a:t>
            </a:r>
            <a:r>
              <a:rPr lang="en-US" altLang="zh-C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Live Code </a:t>
            </a:r>
            <a:r>
              <a:rPr lang="en-US" altLang="zh-CN" b="0" i="1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definition file</a:t>
            </a:r>
            <a:r>
              <a:rPr lang="zh-CN" altLang="en-US" b="0" i="1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（</a:t>
            </a:r>
            <a:r>
              <a:rPr lang="en-US" altLang="zh-CN" b="0" i="1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talk with plots)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i="1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	</a:t>
            </a:r>
            <a:r>
              <a:rPr lang="en-US" altLang="zh-C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-interface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	-</a:t>
            </a:r>
            <a:r>
              <a:rPr lang="en-US" altLang="zh-CN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result:use</a:t>
            </a:r>
            <a:r>
              <a:rPr lang="en-US" altLang="zh-C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functions from SDK to call data from the treadmill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Remaining Problems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Some functions doesn’t work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Fail to access the number of belts from data frame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Break down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Information from </a:t>
            </a:r>
            <a:r>
              <a:rPr lang="en-US" altLang="zh-CN" dirty="0" err="1">
                <a:solidFill>
                  <a:schemeClr val="bg1"/>
                </a:solidFill>
              </a:rPr>
              <a:t>matlab</a:t>
            </a:r>
            <a:endParaRPr lang="en-US" altLang="zh-CN" dirty="0">
              <a:solidFill>
                <a:schemeClr val="bg1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Last SDK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134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 min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Clarify why do we need Kalman filter: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-state estimator: com positions and speeds to speed controller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-input is the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grf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-out put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n-US" altLang="zh-CN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087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9" name="组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任意多边形(F)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(F)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8" name="文本占位符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3" name="直接连接符​​(S)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任意多边形(F)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(F)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(F)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2" name="标题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cxnSp>
        <p:nvCxnSpPr>
          <p:cNvPr id="33" name="直接连接符​​(S)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0" indent="0">
              <a:buNone/>
              <a:defRPr sz="1800" b="1" i="0" spc="0" baseline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0" indent="0">
              <a:buNone/>
              <a:defRPr sz="1800" b="1" i="0" spc="0" baseline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sp>
        <p:nvSpPr>
          <p:cNvPr id="27" name="内容占位符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8" name="内容占位符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914D182-A7DD-4F7B-B207-262854316E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09C519-EFBD-4557-96DE-AD744096EF1E}" type="datetime2">
              <a:rPr lang="zh-CN" altLang="en-US" smtClean="0"/>
              <a:t>2023年8月23日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B29252-5D0B-4B9D-9FBD-8EC0929FE0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年度审核</a:t>
            </a:r>
            <a:endParaRPr lang="zh-CN" altLang="en-US" b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列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任意多边形(F)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任意多边形(F)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" name="任意多边形(F)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2" name="标题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cxnSp>
        <p:nvCxnSpPr>
          <p:cNvPr id="33" name="直接连接符​​(S)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文本占位符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b="1" spc="0" baseline="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zh-CN" altLang="en-US" noProof="0" dirty="0"/>
              <a:t>单击以编辑 </a:t>
            </a:r>
          </a:p>
        </p:txBody>
      </p:sp>
      <p:sp>
        <p:nvSpPr>
          <p:cNvPr id="27" name="内容占位符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b="1" spc="0" baseline="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zh-CN" altLang="en-US" noProof="0" dirty="0"/>
              <a:t>单击以编辑 </a:t>
            </a:r>
          </a:p>
        </p:txBody>
      </p:sp>
      <p:sp>
        <p:nvSpPr>
          <p:cNvPr id="21" name="内容占位符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b="1" spc="0" baseline="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zh-CN" altLang="en-US" noProof="0" dirty="0"/>
              <a:t>单击以编辑 </a:t>
            </a:r>
          </a:p>
        </p:txBody>
      </p:sp>
      <p:sp>
        <p:nvSpPr>
          <p:cNvPr id="24" name="内容占位符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0FA07F3-F8E4-4505-85EC-22734AC687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FB83762-450F-4313-879F-500BE05B7287}" type="datetime2">
              <a:rPr lang="zh-CN" altLang="en-US" smtClean="0"/>
              <a:t>2023年8月23日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5165D22-FEF5-4F30-8822-5D2378806A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年度审核</a:t>
            </a:r>
            <a:endParaRPr lang="zh-CN" altLang="en-US" b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摘要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标题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cxnSp>
        <p:nvCxnSpPr>
          <p:cNvPr id="33" name="直接连接符​​(S)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grpSp>
        <p:nvGrpSpPr>
          <p:cNvPr id="15" name="组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任意多边形(F)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" name="任意多边形(F)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(F)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2500" y="2286000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1" spc="0" baseline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zh-CN" altLang="en-US" noProof="0" dirty="0"/>
              <a:t>单击以编辑</a:t>
            </a:r>
          </a:p>
        </p:txBody>
      </p:sp>
      <p:sp>
        <p:nvSpPr>
          <p:cNvPr id="21" name="文本占位符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3655" y="3470942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1" spc="0" baseline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zh-CN" altLang="en-US" noProof="0" dirty="0"/>
              <a:t>单击以编辑</a:t>
            </a:r>
          </a:p>
        </p:txBody>
      </p:sp>
      <p:sp>
        <p:nvSpPr>
          <p:cNvPr id="23" name="文本占位符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4" name="文本占位符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500" y="4646997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1" spc="0" baseline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zh-CN" altLang="en-US" noProof="0" dirty="0"/>
              <a:t>单击以编辑</a:t>
            </a: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6" name="文本占位符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99647" y="2286000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1" spc="0" baseline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zh-CN" altLang="en-US" noProof="0" dirty="0"/>
              <a:t>单击以编辑</a:t>
            </a:r>
          </a:p>
        </p:txBody>
      </p:sp>
      <p:sp>
        <p:nvSpPr>
          <p:cNvPr id="27" name="文本占位符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8" name="文本占位符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99647" y="3470942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1" spc="0" baseline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zh-CN" altLang="en-US" noProof="0" dirty="0"/>
              <a:t>单击以编辑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C45E38A-5516-4C3E-88FC-0DCBD876054B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504BA7A-E770-48B4-9ED2-522E084E8405}" type="datetime2">
              <a:rPr lang="zh-CN" altLang="en-US" smtClean="0"/>
              <a:t>2023年8月23日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225273-038D-4F51-A093-83D80104F21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年度审核</a:t>
            </a:r>
            <a:endParaRPr lang="zh-CN" altLang="en-US" b="0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谢谢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7" name="副标题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 rtlCol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cxnSp>
        <p:nvCxnSpPr>
          <p:cNvPr id="27" name="直接连接符​​(S)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图片占位符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grpSp>
        <p:nvGrpSpPr>
          <p:cNvPr id="30" name="组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任意多边形(F)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(F)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(F)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自选图形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(F)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(F)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2" name="标题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 spc="50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cxnSp>
        <p:nvCxnSpPr>
          <p:cNvPr id="13" name="直接连接符​​(S)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占位符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5" name="文本占位符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1" i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cxnSp>
        <p:nvCxnSpPr>
          <p:cNvPr id="16" name="直接连接符​​(S)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文本占位符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8" name="文本占位符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1" i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</a:t>
            </a:r>
          </a:p>
        </p:txBody>
      </p:sp>
      <p:cxnSp>
        <p:nvCxnSpPr>
          <p:cNvPr id="20" name="直接连接符​​(S)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本占位符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1" i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cxnSp>
        <p:nvCxnSpPr>
          <p:cNvPr id="23" name="直接连接符​​(S)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文本占位符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5" name="文本占位符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1" i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文本占位符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8" name="文本占位符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1" i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2655503-4608-4F79-A5D4-B2F67958F26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0B8DED7-50F6-4F4F-9763-42A576EB505B}" type="datetime2">
              <a:rPr lang="zh-CN" altLang="en-US" smtClean="0"/>
              <a:t>2023年8月23日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DAFA395-FE4C-4A99-A74E-57757D8473E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年度审核</a:t>
            </a:r>
            <a:endParaRPr lang="zh-CN" altLang="en-US" b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简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任意多边形(F)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(F)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(F)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14" name="图片占位符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cxnSp>
        <p:nvCxnSpPr>
          <p:cNvPr id="17" name="直接连接符​​(S)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占位符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A64E0B3-57C5-4DAF-8531-F39610E77C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6235E2E-67F1-433F-80D4-B8E06E5EF337}" type="datetime2">
              <a:rPr lang="zh-CN" altLang="en-US" noProof="0" smtClean="0"/>
              <a:t>2023年8月23日</a:t>
            </a:fld>
            <a:endParaRPr lang="zh-CN" altLang="en-US" noProof="0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7E0EC46-C626-4D58-AB64-0B3B850D14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noProof="0" dirty="0"/>
              <a:t>年度审核</a:t>
            </a:r>
            <a:endParaRPr lang="zh-CN" altLang="en-US" b="0" noProof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休息时间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cxnSp>
        <p:nvCxnSpPr>
          <p:cNvPr id="20" name="直接连接符​​(S)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组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任意多边形(F)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(F)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(F)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表占位符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单击图标添加图表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zh-CN" altLang="en-US" noProof="0"/>
              <a:t>单击以编辑 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1012B1-809A-45CE-9FED-46D08DC8C42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fld id="{56E04BD8-DEB2-4DB6-8921-C8176DF0EB17}" type="datetime2">
              <a:rPr lang="zh-CN" altLang="en-US" noProof="0" smtClean="0">
                <a:latin typeface="+mn-lt"/>
              </a:rPr>
              <a:t>2023年8月23日</a:t>
            </a:fld>
            <a:endParaRPr lang="zh-CN" altLang="en-US" noProof="0">
              <a:latin typeface="+mn-lt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FB6FA27-6601-4107-A3C9-808CB443024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年度审核</a:t>
            </a:r>
            <a:endParaRPr lang="zh-CN" altLang="en-US" b="0" noProof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zh-CN" altLang="en-US" noProof="0"/>
              <a:t>单击以编辑 </a:t>
            </a:r>
          </a:p>
        </p:txBody>
      </p:sp>
      <p:sp>
        <p:nvSpPr>
          <p:cNvPr id="9" name="表格占位符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 rtlCol="0"/>
          <a:lstStyle/>
          <a:p>
            <a:pPr rtl="0"/>
            <a:r>
              <a:rPr lang="zh-CN" altLang="en-US" noProof="0"/>
              <a:t>单击图标添加表格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B2411D2-78FE-46C1-9EA9-C6A882903B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fld id="{5618353C-B2AA-43F5-B6ED-6EE257877897}" type="datetime2">
              <a:rPr lang="zh-CN" altLang="en-US" noProof="0" smtClean="0">
                <a:latin typeface="+mn-lt"/>
              </a:rPr>
              <a:t>2023年8月23日</a:t>
            </a:fld>
            <a:endParaRPr lang="zh-CN" altLang="en-US" noProof="0">
              <a:latin typeface="+mn-lt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04DAF8F-82DB-4DBE-9041-71217A4516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年度审核</a:t>
            </a:r>
            <a:endParaRPr lang="zh-CN" altLang="en-US" b="0" noProof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言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rtlCol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zh-CN" altLang="en-US" sz="20000" b="1" noProof="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</a:p>
        </p:txBody>
      </p:sp>
      <p:grpSp>
        <p:nvGrpSpPr>
          <p:cNvPr id="18" name="组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自选图形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(F)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(F)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24" name="组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任意多边形(F)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" name="任意多边形(F)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" name="任意多边形(F)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队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任意多边形(F)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" name="任意多边形(F)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(F)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8" name="图片占位符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61" name="标题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cxnSp>
        <p:nvCxnSpPr>
          <p:cNvPr id="62" name="直接连接符​​(S)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图片占位符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72" name="文本占位符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3" name="文本占位符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1" i="0" spc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sp>
        <p:nvSpPr>
          <p:cNvPr id="74" name="文本占位符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5" name="文本占位符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1" i="0" spc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sp>
        <p:nvSpPr>
          <p:cNvPr id="76" name="文本占位符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7" name="文本占位符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1" i="0" spc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sp>
        <p:nvSpPr>
          <p:cNvPr id="78" name="文本占位符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9" name="文本占位符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1" i="0" spc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grpSp>
        <p:nvGrpSpPr>
          <p:cNvPr id="23" name="组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自选图形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(F)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(F)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(F)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zh-CN" altLang="en-US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66" name="图片占位符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69" name="图片占位符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ED89364-B1CB-4E72-A6BB-95A34B50661C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6C55428-63DB-49A6-9817-AE0BC285EDAA}" type="datetime2">
              <a:rPr lang="zh-CN" altLang="en-US" smtClean="0"/>
              <a:t>2023年8月23日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E09328F-B310-4BF3-883E-BA9A39676AF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年度审核</a:t>
            </a:r>
            <a:endParaRPr lang="zh-CN" altLang="en-US" b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日程表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​​(S)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标题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单击以编辑 </a:t>
            </a:r>
          </a:p>
        </p:txBody>
      </p:sp>
      <p:sp>
        <p:nvSpPr>
          <p:cNvPr id="96" name="文本占位符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单击以编辑 </a:t>
            </a:r>
          </a:p>
        </p:txBody>
      </p:sp>
      <p:sp>
        <p:nvSpPr>
          <p:cNvPr id="97" name="文本占位符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1" i="0" spc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 dirty="0"/>
              <a:t>单击以编辑 </a:t>
            </a:r>
          </a:p>
        </p:txBody>
      </p:sp>
      <p:sp>
        <p:nvSpPr>
          <p:cNvPr id="102" name="文本占位符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单击以编辑 </a:t>
            </a:r>
          </a:p>
        </p:txBody>
      </p:sp>
      <p:sp>
        <p:nvSpPr>
          <p:cNvPr id="103" name="文本占位符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b="1" spc="0" baseline="0" dirty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 rtl="0">
              <a:spcBef>
                <a:spcPts val="400"/>
              </a:spcBef>
              <a:buNone/>
            </a:pPr>
            <a:r>
              <a:rPr lang="zh-CN" altLang="en-US" noProof="0"/>
              <a:t>单击以编辑 </a:t>
            </a:r>
          </a:p>
        </p:txBody>
      </p:sp>
      <p:sp>
        <p:nvSpPr>
          <p:cNvPr id="106" name="文本占位符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单击以编辑 </a:t>
            </a:r>
          </a:p>
        </p:txBody>
      </p:sp>
      <p:sp>
        <p:nvSpPr>
          <p:cNvPr id="107" name="文本占位符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b="1" spc="0" baseline="0" dirty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 rtl="0">
              <a:spcBef>
                <a:spcPts val="400"/>
              </a:spcBef>
              <a:buNone/>
            </a:pPr>
            <a:r>
              <a:rPr lang="zh-CN" altLang="en-US" noProof="0"/>
              <a:t>单击以编辑 </a:t>
            </a:r>
          </a:p>
        </p:txBody>
      </p:sp>
      <p:sp>
        <p:nvSpPr>
          <p:cNvPr id="108" name="文本占位符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单击以编辑 </a:t>
            </a:r>
          </a:p>
        </p:txBody>
      </p:sp>
      <p:sp>
        <p:nvSpPr>
          <p:cNvPr id="109" name="文本占位符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1" i="0" spc="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zh-CN" altLang="en-US" noProof="0"/>
              <a:t>单击以编辑 </a:t>
            </a: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长方形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7" name="长方形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7" name="长方形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9" name="长方形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052480A-F94E-4A44-BCF4-F23CC78AD854}" type="datetime2">
              <a:rPr lang="zh-CN" altLang="en-US" smtClean="0"/>
              <a:t>2023年8月23日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年度审核</a:t>
            </a:r>
            <a:endParaRPr lang="zh-CN" altLang="en-US" b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12" name="标题占位符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0" name="日期占位符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17E7595-A321-49F8-8FF1-77A8C9D13DB0}" type="datetime2">
              <a:rPr lang="zh-CN" altLang="en-US" noProof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2023年8月23日</a:t>
            </a:fld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页脚占位符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年度审核</a:t>
            </a:r>
            <a:endParaRPr lang="zh-CN" altLang="en-US" b="1" dirty="0"/>
          </a:p>
        </p:txBody>
      </p:sp>
      <p:sp>
        <p:nvSpPr>
          <p:cNvPr id="32" name="幻灯片编号占位符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WSWWkngDGDg?feature=oembed" TargetMode="Externa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882C8814-DA71-01CA-3B96-CF6A89F16B95}"/>
              </a:ext>
            </a:extLst>
          </p:cNvPr>
          <p:cNvSpPr txBox="1"/>
          <p:nvPr/>
        </p:nvSpPr>
        <p:spPr>
          <a:xfrm>
            <a:off x="7012832" y="4866671"/>
            <a:ext cx="4914900" cy="58879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zh-CN" altLang="en-US" sz="1600" b="0" i="0" kern="12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Student: Guangping Liu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2E43DDC5-D1F7-C018-17FF-9732162DF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1889" y="3591098"/>
            <a:ext cx="5449111" cy="1057791"/>
          </a:xfrm>
        </p:spPr>
        <p:txBody>
          <a:bodyPr vert="horz" lIns="0" tIns="0" rIns="0" bIns="0" rtlCol="0">
            <a:noAutofit/>
          </a:bodyPr>
          <a:lstStyle/>
          <a:p>
            <a:r>
              <a:rPr lang="zh-CN" altLang="en-US" sz="2800" b="0" i="0" kern="12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MATLAB App for </a:t>
            </a:r>
            <a:r>
              <a:rPr lang="en-US" altLang="zh-CN" sz="2800" b="0" i="0" kern="12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instrumented treadmills: COM tracking and self-pacing control</a:t>
            </a:r>
            <a:endParaRPr lang="zh-CN" altLang="en-US" sz="2800" b="0" i="0" kern="1200" dirty="0"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1889" y="2300118"/>
            <a:ext cx="4903377" cy="610863"/>
          </a:xfr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zh-CN" altLang="en-US" sz="2800" b="1" i="0" kern="1200" spc="100" baseline="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Spring Semester Report: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767CDD9-57F8-67B1-AD3E-1533DC85DC3F}"/>
              </a:ext>
            </a:extLst>
          </p:cNvPr>
          <p:cNvSpPr txBox="1"/>
          <p:nvPr/>
        </p:nvSpPr>
        <p:spPr>
          <a:xfrm>
            <a:off x="462988" y="4083850"/>
            <a:ext cx="43057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#change this picture to treadmill pic</a:t>
            </a:r>
            <a:endParaRPr lang="zh-CN" altLang="en-US" sz="32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EEBC14-BB97-C0C6-4879-B5A12F6514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5830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SPT App: State estimator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6BAD9B-81F4-4F49-4867-D643AAEFF058}"/>
              </a:ext>
            </a:extLst>
          </p:cNvPr>
          <p:cNvSpPr txBox="1"/>
          <p:nvPr/>
        </p:nvSpPr>
        <p:spPr>
          <a:xfrm>
            <a:off x="796735" y="2003428"/>
            <a:ext cx="86162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Kalman Filter for Com speeds and positions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表格 5">
                <a:extLst>
                  <a:ext uri="{FF2B5EF4-FFF2-40B4-BE49-F238E27FC236}">
                    <a16:creationId xmlns:a16="http://schemas.microsoft.com/office/drawing/2014/main" id="{B5E6505D-8CC7-9C70-6D7F-17EFC7FA17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99104805"/>
                  </p:ext>
                </p:extLst>
              </p:nvPr>
            </p:nvGraphicFramePr>
            <p:xfrm>
              <a:off x="2521067" y="3339219"/>
              <a:ext cx="3246795" cy="128479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246795">
                      <a:extLst>
                        <a:ext uri="{9D8B030D-6E8A-4147-A177-3AD203B41FA5}">
                          <a16:colId xmlns:a16="http://schemas.microsoft.com/office/drawing/2014/main" val="525328916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altLang="zh-CN" b="0" dirty="0">
                              <a:solidFill>
                                <a:schemeClr val="bg1"/>
                              </a:solidFill>
                            </a:rPr>
                            <a:t>Time Update(Prediction):</a:t>
                          </a:r>
                          <a:endParaRPr lang="zh-CN" altLang="en-US" b="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4452161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zh-CN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d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zh-CN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d>
                                <m:r>
                                  <a:rPr lang="en-US" altLang="zh-CN" b="0" i="0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b="0" i="0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B</m:t>
                                </m:r>
                                <m:r>
                                  <a:rPr lang="en-US" altLang="zh-CN" b="0" i="0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[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b="0" i="0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a</m:t>
                                </m:r>
                                <m:r>
                                  <a:rPr lang="en-US" altLang="zh-CN" b="0" i="0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]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59198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𝐵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𝑄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sSup>
                                  <m:sSupPr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p>
                                    <m:r>
                                      <a:rPr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𝑇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023168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表格 5">
                <a:extLst>
                  <a:ext uri="{FF2B5EF4-FFF2-40B4-BE49-F238E27FC236}">
                    <a16:creationId xmlns:a16="http://schemas.microsoft.com/office/drawing/2014/main" id="{B5E6505D-8CC7-9C70-6D7F-17EFC7FA178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99104805"/>
                  </p:ext>
                </p:extLst>
              </p:nvPr>
            </p:nvGraphicFramePr>
            <p:xfrm>
              <a:off x="2521067" y="3339219"/>
              <a:ext cx="3246795" cy="128479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246795">
                      <a:extLst>
                        <a:ext uri="{9D8B030D-6E8A-4147-A177-3AD203B41FA5}">
                          <a16:colId xmlns:a16="http://schemas.microsoft.com/office/drawing/2014/main" val="525328916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altLang="zh-CN" b="0" dirty="0">
                              <a:solidFill>
                                <a:schemeClr val="bg1"/>
                              </a:solidFill>
                            </a:rPr>
                            <a:t>Time Update(Prediction):</a:t>
                          </a:r>
                          <a:endParaRPr lang="zh-CN" altLang="en-US" b="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44521614"/>
                      </a:ext>
                    </a:extLst>
                  </a:tr>
                  <a:tr h="548196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187" t="-71429" r="-749" b="-736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59198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187" t="-255738" r="-749" b="-98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4023168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格 8">
                <a:extLst>
                  <a:ext uri="{FF2B5EF4-FFF2-40B4-BE49-F238E27FC236}">
                    <a16:creationId xmlns:a16="http://schemas.microsoft.com/office/drawing/2014/main" id="{8EF182D8-2C97-D721-5315-7C26B8D3B6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67176172"/>
                  </p:ext>
                </p:extLst>
              </p:nvPr>
            </p:nvGraphicFramePr>
            <p:xfrm>
              <a:off x="6697508" y="3254293"/>
              <a:ext cx="4229572" cy="165709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229572">
                      <a:extLst>
                        <a:ext uri="{9D8B030D-6E8A-4147-A177-3AD203B41FA5}">
                          <a16:colId xmlns:a16="http://schemas.microsoft.com/office/drawing/2014/main" val="1624298595"/>
                        </a:ext>
                      </a:extLst>
                    </a:gridCol>
                  </a:tblGrid>
                  <a:tr h="172361">
                    <a:tc>
                      <a:txBody>
                        <a:bodyPr/>
                        <a:lstStyle/>
                        <a:p>
                          <a:r>
                            <a:rPr lang="en-US" altLang="zh-CN" b="0" dirty="0">
                              <a:solidFill>
                                <a:schemeClr val="bg1"/>
                              </a:solidFill>
                            </a:rPr>
                            <a:t>Measurement Update:</a:t>
                          </a:r>
                          <a:endParaRPr lang="zh-CN" altLang="en-US" b="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0839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altLang="zh-CN" dirty="0"/>
                            <a:t>Kalman Gain:</a:t>
                          </a:r>
                          <a14:m>
                            <m:oMath xmlns:m="http://schemas.openxmlformats.org/officeDocument/2006/math">
                              <m:r>
                                <m:rPr>
                                  <m:sty m:val="p"/>
                                </m:rPr>
                                <a:rPr lang="en-US" altLang="zh-CN" b="0" i="0" smtClean="0">
                                  <a:latin typeface="Cambria Math" panose="02040503050406030204" pitchFamily="18" charset="0"/>
                                </a:rPr>
                                <m:t>K</m:t>
                              </m:r>
                              <m:r>
                                <a:rPr lang="en-US" altLang="zh-CN" b="0" i="0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</m:oMath>
                          </a14:m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7906336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d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d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𝑚𝑒𝑠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𝑚𝑒𝑠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d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altLang="zh-CN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zh-CN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𝐾𝐹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d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703528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=(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</a:rPr>
                                  <m:t>)∙</m:t>
                                </m:r>
                                <m:r>
                                  <a:rPr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</m:t>
                                </m:r>
                              </m:oMath>
                            </m:oMathPara>
                          </a14:m>
                          <a:endParaRPr lang="zh-CN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430166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格 8">
                <a:extLst>
                  <a:ext uri="{FF2B5EF4-FFF2-40B4-BE49-F238E27FC236}">
                    <a16:creationId xmlns:a16="http://schemas.microsoft.com/office/drawing/2014/main" id="{8EF182D8-2C97-D721-5315-7C26B8D3B6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67176172"/>
                  </p:ext>
                </p:extLst>
              </p:nvPr>
            </p:nvGraphicFramePr>
            <p:xfrm>
              <a:off x="6697508" y="3254293"/>
              <a:ext cx="4229572" cy="165709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229572">
                      <a:extLst>
                        <a:ext uri="{9D8B030D-6E8A-4147-A177-3AD203B41FA5}">
                          <a16:colId xmlns:a16="http://schemas.microsoft.com/office/drawing/2014/main" val="1624298595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r>
                            <a:rPr lang="en-US" altLang="zh-CN" b="0" dirty="0">
                              <a:solidFill>
                                <a:schemeClr val="bg1"/>
                              </a:solidFill>
                            </a:rPr>
                            <a:t>Measurement Update:</a:t>
                          </a:r>
                          <a:endParaRPr lang="zh-CN" altLang="en-US" b="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120839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144" t="-106557" r="-576" b="-26229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79063363"/>
                      </a:ext>
                    </a:extLst>
                  </a:tr>
                  <a:tr h="549656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144" t="-138462" r="-576" b="-7582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7035281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4"/>
                          <a:stretch>
                            <a:fillRect l="-144" t="-355738" r="-576" b="-1311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6430166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箭头: 上弧形 8">
            <a:extLst>
              <a:ext uri="{FF2B5EF4-FFF2-40B4-BE49-F238E27FC236}">
                <a16:creationId xmlns:a16="http://schemas.microsoft.com/office/drawing/2014/main" id="{D446F159-A71D-471F-3862-5B3BF9CAA472}"/>
              </a:ext>
            </a:extLst>
          </p:cNvPr>
          <p:cNvSpPr/>
          <p:nvPr/>
        </p:nvSpPr>
        <p:spPr>
          <a:xfrm>
            <a:off x="4838218" y="2375839"/>
            <a:ext cx="2974693" cy="82180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箭头: 上弧形 11">
            <a:extLst>
              <a:ext uri="{FF2B5EF4-FFF2-40B4-BE49-F238E27FC236}">
                <a16:creationId xmlns:a16="http://schemas.microsoft.com/office/drawing/2014/main" id="{7F9040E9-1165-A6E6-755A-495D8E176B59}"/>
              </a:ext>
            </a:extLst>
          </p:cNvPr>
          <p:cNvSpPr/>
          <p:nvPr/>
        </p:nvSpPr>
        <p:spPr>
          <a:xfrm rot="10800000">
            <a:off x="4838217" y="4904756"/>
            <a:ext cx="2974693" cy="82180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3D16B5C-B39A-78BD-31B2-E3D050CC89DF}"/>
                  </a:ext>
                </a:extLst>
              </p:cNvPr>
              <p:cNvSpPr txBox="1"/>
              <p:nvPr/>
            </p:nvSpPr>
            <p:spPr>
              <a:xfrm>
                <a:off x="1494790" y="4911389"/>
                <a:ext cx="4452730" cy="7855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𝐾𝐹</m:t>
                        </m:r>
                      </m:sub>
                    </m:sSub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CN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𝐾𝐹</m:t>
                        </m:r>
                      </m:sub>
                    </m:sSub>
                  </m:oMath>
                </a14:m>
                <a:r>
                  <a:rPr lang="en-US" altLang="zh-CN" dirty="0">
                    <a:solidFill>
                      <a:schemeClr val="bg1"/>
                    </a:solidFill>
                  </a:rPr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𝐾𝐹</m:t>
                        </m:r>
                      </m:sub>
                    </m:sSub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zh-CN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𝐾𝐹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𝐾𝐹</m:t>
                        </m:r>
                      </m:sub>
                    </m:sSub>
                  </m:oMath>
                </a14:m>
                <a:r>
                  <a:rPr lang="en-US" altLang="zh-CN" dirty="0">
                    <a:solidFill>
                      <a:schemeClr val="bg1"/>
                    </a:solidFill>
                  </a:rPr>
                  <a:t>+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</m:oMath>
                </a14:m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43D16B5C-B39A-78BD-31B2-E3D050CC89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4790" y="4911389"/>
                <a:ext cx="4452730" cy="785536"/>
              </a:xfrm>
              <a:prstGeom prst="rect">
                <a:avLst/>
              </a:prstGeom>
              <a:blipFill>
                <a:blip r:embed="rId5"/>
                <a:stretch>
                  <a:fillRect b="-852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32542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SPT App: State estimator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6BAD9B-81F4-4F49-4867-D643AAEFF058}"/>
              </a:ext>
            </a:extLst>
          </p:cNvPr>
          <p:cNvSpPr txBox="1"/>
          <p:nvPr/>
        </p:nvSpPr>
        <p:spPr>
          <a:xfrm>
            <a:off x="796735" y="2044832"/>
            <a:ext cx="80816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Kalman Filter for Com speeds and positions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A249BEF-3AAE-1EC7-103B-7599B389587B}"/>
                  </a:ext>
                </a:extLst>
              </p:cNvPr>
              <p:cNvSpPr txBox="1"/>
              <p:nvPr/>
            </p:nvSpPr>
            <p:spPr>
              <a:xfrm>
                <a:off x="1494790" y="3218329"/>
                <a:ext cx="5074024" cy="17639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Measurement: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𝑚𝑒𝑠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𝑚𝑖𝑑𝑑𝑙𝑒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𝑠𝑡𝑒𝑝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altLang="zh-CN" dirty="0">
                  <a:solidFill>
                    <a:schemeClr val="bg1"/>
                  </a:solidFill>
                </a:endParaRPr>
              </a:p>
              <a:p>
                <a:endParaRPr lang="en-US" altLang="zh-CN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𝑚𝑒𝑠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𝑙𝑒𝑛𝑔𝑡h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𝑠𝑡𝑒𝑝</m:t>
                          </m:r>
                        </m:num>
                        <m:den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𝑑𝑒𝑙𝑡𝑎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𝑡𝑖𝑚𝑒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𝑠𝑡𝑒𝑝</m:t>
                          </m:r>
                        </m:den>
                      </m:f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A249BEF-3AAE-1EC7-103B-7599B38958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4790" y="3218329"/>
                <a:ext cx="5074024" cy="1763944"/>
              </a:xfrm>
              <a:prstGeom prst="rect">
                <a:avLst/>
              </a:prstGeom>
              <a:blipFill>
                <a:blip r:embed="rId3"/>
                <a:stretch>
                  <a:fillRect l="-960" t="-20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944B6767-B3DF-3F72-DB37-270D9EC183A6}"/>
              </a:ext>
            </a:extLst>
          </p:cNvPr>
          <p:cNvSpPr txBox="1"/>
          <p:nvPr/>
        </p:nvSpPr>
        <p:spPr>
          <a:xfrm>
            <a:off x="7297271" y="1927412"/>
            <a:ext cx="3399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#add a explain plot here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25BDE9F-920D-20AD-426D-365001A3F5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7276" y="1601235"/>
            <a:ext cx="4643173" cy="512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714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SPT App: Speed Controller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6BAD9B-81F4-4F49-4867-D643AAEFF058}"/>
              </a:ext>
            </a:extLst>
          </p:cNvPr>
          <p:cNvSpPr txBox="1"/>
          <p:nvPr/>
        </p:nvSpPr>
        <p:spPr>
          <a:xfrm>
            <a:off x="796735" y="2044832"/>
            <a:ext cx="27443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Speed Controller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A249BEF-3AAE-1EC7-103B-7599B389587B}"/>
                  </a:ext>
                </a:extLst>
              </p:cNvPr>
              <p:cNvSpPr txBox="1"/>
              <p:nvPr/>
            </p:nvSpPr>
            <p:spPr>
              <a:xfrm>
                <a:off x="1589215" y="2644099"/>
                <a:ext cx="5074024" cy="34677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Model: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𝑡𝑚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𝑡𝑔𝑡</m:t>
                          </m:r>
                        </m:sub>
                      </m:sSub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𝑡𝑚</m:t>
                          </m:r>
                        </m:sub>
                      </m:sSub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𝐾𝐹</m:t>
                          </m:r>
                        </m:sub>
                      </m:sSub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d>
                        <m:d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𝐾𝐹</m:t>
                              </m:r>
                            </m:sub>
                          </m:s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altLang="zh-CN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𝑡𝑚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𝑡𝑔𝑡</m:t>
                          </m:r>
                        </m:sub>
                      </m:sSub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𝑡𝑚</m:t>
                              </m:r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𝑡𝑔𝑡</m:t>
                              </m:r>
                            </m:sub>
                          </m:s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𝑡𝑚</m:t>
                              </m:r>
                            </m:sub>
                          </m:sSub>
                        </m:num>
                        <m:den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sSub>
                            <m:sSubPr>
                              <m:ctrlP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𝑡𝑚</m:t>
                              </m:r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𝑡𝑔𝑡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altLang="zh-CN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  <a:p>
                <a:r>
                  <a:rPr lang="en-US" altLang="zh-CN" dirty="0">
                    <a:solidFill>
                      <a:schemeClr val="bg1"/>
                    </a:solidFill>
                  </a:rPr>
                  <a:t>In which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—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𝑔𝑎𝑖𝑛</m:t>
                      </m:r>
                    </m:oMath>
                  </m:oMathPara>
                </a14:m>
                <a:endParaRPr lang="en-US" altLang="zh-CN" b="0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—</m:t>
                      </m:r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𝑔𝑎𝑖𝑛</m:t>
                      </m:r>
                    </m:oMath>
                  </m:oMathPara>
                </a14:m>
                <a:endParaRPr lang="en-US" altLang="zh-CN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𝑡𝑚</m:t>
                          </m:r>
                        </m:sub>
                      </m:sSub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—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𝑡𝑟𝑒𝑎𝑑𝑚𝑖𝑙𝑙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𝑠𝑝𝑒𝑒𝑑</m:t>
                      </m:r>
                    </m:oMath>
                  </m:oMathPara>
                </a14:m>
                <a:endParaRPr lang="en-US" altLang="zh-CN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𝐾𝐹</m:t>
                          </m:r>
                        </m:sub>
                      </m:sSub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—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𝑠𝑢𝑏𝑗𝑒𝑐𝑡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𝑠𝑝𝑒𝑒𝑑</m:t>
                      </m:r>
                    </m:oMath>
                  </m:oMathPara>
                </a14:m>
                <a:endParaRPr lang="en-US" altLang="zh-CN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𝐾𝐹</m:t>
                          </m:r>
                        </m:sub>
                      </m:sSub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—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𝐶𝑂𝑀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𝑜𝑓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𝑡h𝑒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𝑠𝑢𝑏𝑗𝑒𝑐𝑡</m:t>
                      </m:r>
                    </m:oMath>
                  </m:oMathPara>
                </a14:m>
                <a:endParaRPr lang="en-US" altLang="zh-CN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altLang="zh-C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—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𝑏𝑎𝑠𝑒𝑙𝑖𝑛𝑒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𝑝𝑜𝑠𝑖𝑡𝑖𝑜𝑛</m:t>
                      </m:r>
                    </m:oMath>
                  </m:oMathPara>
                </a14:m>
                <a:endParaRPr lang="en-US" altLang="zh-CN" dirty="0">
                  <a:solidFill>
                    <a:schemeClr val="bg1"/>
                  </a:solidFill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𝑡𝑚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𝑡𝑔𝑡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bg1"/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1"/>
                    </a:solidFill>
                  </a:rPr>
                  <a:t>= 0.5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8A249BEF-3AAE-1EC7-103B-7599B38958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9215" y="2644099"/>
                <a:ext cx="5074024" cy="3467744"/>
              </a:xfrm>
              <a:prstGeom prst="rect">
                <a:avLst/>
              </a:prstGeom>
              <a:blipFill>
                <a:blip r:embed="rId3"/>
                <a:stretch>
                  <a:fillRect l="-1082" t="-1054" b="-175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: 圆角 5">
            <a:extLst>
              <a:ext uri="{FF2B5EF4-FFF2-40B4-BE49-F238E27FC236}">
                <a16:creationId xmlns:a16="http://schemas.microsoft.com/office/drawing/2014/main" id="{C0A6BC2E-361A-F1E6-7A1F-DEF786A45F39}"/>
              </a:ext>
            </a:extLst>
          </p:cNvPr>
          <p:cNvSpPr/>
          <p:nvPr/>
        </p:nvSpPr>
        <p:spPr>
          <a:xfrm>
            <a:off x="6257557" y="1783166"/>
            <a:ext cx="1203153" cy="52333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Treadmill speed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: 圆角 6">
                <a:extLst>
                  <a:ext uri="{FF2B5EF4-FFF2-40B4-BE49-F238E27FC236}">
                    <a16:creationId xmlns:a16="http://schemas.microsoft.com/office/drawing/2014/main" id="{141CE158-9E4E-C6DB-9FF4-83E0961F65B7}"/>
                  </a:ext>
                </a:extLst>
              </p:cNvPr>
              <p:cNvSpPr/>
              <p:nvPr/>
            </p:nvSpPr>
            <p:spPr>
              <a:xfrm>
                <a:off x="8137427" y="1783165"/>
                <a:ext cx="1203153" cy="523333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𝐾𝐹</m:t>
                        </m:r>
                      </m:sub>
                    </m:sSub>
                  </m:oMath>
                </a14:m>
                <a:r>
                  <a:rPr lang="en-US" altLang="zh-CN" dirty="0">
                    <a:solidFill>
                      <a:schemeClr val="tx1"/>
                    </a:solidFill>
                  </a:rPr>
                  <a:t>&amp;</a:t>
                </a:r>
                <a:r>
                  <a:rPr lang="en-US" altLang="zh-CN" dirty="0">
                    <a:solidFill>
                      <a:schemeClr val="tx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𝐾𝐹</m:t>
                        </m:r>
                      </m:sub>
                    </m:sSub>
                  </m:oMath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矩形: 圆角 6">
                <a:extLst>
                  <a:ext uri="{FF2B5EF4-FFF2-40B4-BE49-F238E27FC236}">
                    <a16:creationId xmlns:a16="http://schemas.microsoft.com/office/drawing/2014/main" id="{141CE158-9E4E-C6DB-9FF4-83E0961F65B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37427" y="1783165"/>
                <a:ext cx="1203153" cy="523333"/>
              </a:xfrm>
              <a:prstGeom prst="roundRect">
                <a:avLst/>
              </a:prstGeom>
              <a:blipFill>
                <a:blip r:embed="rId4"/>
                <a:stretch>
                  <a:fillRect b="-22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: 圆角 8">
            <a:extLst>
              <a:ext uri="{FF2B5EF4-FFF2-40B4-BE49-F238E27FC236}">
                <a16:creationId xmlns:a16="http://schemas.microsoft.com/office/drawing/2014/main" id="{D0776A90-7BD4-56E1-9196-664BB320E7DB}"/>
              </a:ext>
            </a:extLst>
          </p:cNvPr>
          <p:cNvSpPr/>
          <p:nvPr/>
        </p:nvSpPr>
        <p:spPr>
          <a:xfrm>
            <a:off x="8137427" y="2943128"/>
            <a:ext cx="1203153" cy="69008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Speed Controller</a:t>
            </a:r>
            <a:endParaRPr lang="zh-CN" altLang="en-US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C0D573BD-07B3-C6AA-1034-42D7DE4B20A2}"/>
              </a:ext>
            </a:extLst>
          </p:cNvPr>
          <p:cNvSpPr/>
          <p:nvPr/>
        </p:nvSpPr>
        <p:spPr>
          <a:xfrm>
            <a:off x="10017297" y="1783165"/>
            <a:ext cx="1203153" cy="52333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Kalman filter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A71E5E56-88BC-5480-59B6-AB6A5CDD794C}"/>
                  </a:ext>
                </a:extLst>
              </p:cNvPr>
              <p:cNvSpPr/>
              <p:nvPr/>
            </p:nvSpPr>
            <p:spPr>
              <a:xfrm>
                <a:off x="7869612" y="4551503"/>
                <a:ext cx="1738472" cy="1009278"/>
              </a:xfrm>
              <a:prstGeom prst="round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𝑡𝑚</m:t>
                        </m:r>
                        <m:r>
                          <a:rPr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𝑡𝑔𝑡</m:t>
                        </m:r>
                      </m:sub>
                    </m:sSub>
                  </m:oMath>
                </a14:m>
                <a:r>
                  <a:rPr lang="en-US" altLang="zh-CN" sz="1600" dirty="0">
                    <a:solidFill>
                      <a:schemeClr val="tx1"/>
                    </a:solidFill>
                  </a:rPr>
                  <a:t>&amp;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𝑡𝑚</m:t>
                        </m:r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𝑡𝑔𝑡</m:t>
                        </m:r>
                      </m:sub>
                    </m:sSub>
                  </m:oMath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A71E5E56-88BC-5480-59B6-AB6A5CDD794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9612" y="4551503"/>
                <a:ext cx="1738472" cy="1009278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40092CC6-CF6B-4B77-6B0E-615A149404A4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7460710" y="2044832"/>
            <a:ext cx="676717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6E972F8-4ACB-5F58-48E7-15DC778F1E2D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9340580" y="2044832"/>
            <a:ext cx="676717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AFE852D6-6385-AC34-49DB-41E4831355EE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8739004" y="2306498"/>
            <a:ext cx="0" cy="6366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34072D5-D899-2706-4614-3115615CAA47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 flipH="1">
            <a:off x="8738848" y="3633216"/>
            <a:ext cx="156" cy="9182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BD8B8E57-79C5-9991-61AC-E8A098F3E85A}"/>
              </a:ext>
            </a:extLst>
          </p:cNvPr>
          <p:cNvCxnSpPr>
            <a:cxnSpLocks/>
            <a:stCxn id="12" idx="1"/>
            <a:endCxn id="6" idx="2"/>
          </p:cNvCxnSpPr>
          <p:nvPr/>
        </p:nvCxnSpPr>
        <p:spPr>
          <a:xfrm rot="10800000">
            <a:off x="6859134" y="2306500"/>
            <a:ext cx="1010478" cy="274964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692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SPT App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7</a:t>
            </a:r>
            <a:endParaRPr lang="zh-CN" altLang="en-US" dirty="0"/>
          </a:p>
        </p:txBody>
      </p:sp>
      <p:pic>
        <p:nvPicPr>
          <p:cNvPr id="6" name="在线媒体 5" title="A self-pacing treadmill">
            <a:hlinkClick r:id="" action="ppaction://media"/>
            <a:extLst>
              <a:ext uri="{FF2B5EF4-FFF2-40B4-BE49-F238E27FC236}">
                <a16:creationId xmlns:a16="http://schemas.microsoft.com/office/drawing/2014/main" id="{805C2004-B7C3-B9FA-4E31-F089093C7E9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888740" y="1911350"/>
            <a:ext cx="6261100" cy="353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797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Lateral COM tracking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76A9336-3468-8B54-E2CE-17C76954F86D}"/>
              </a:ext>
            </a:extLst>
          </p:cNvPr>
          <p:cNvSpPr txBox="1"/>
          <p:nvPr/>
        </p:nvSpPr>
        <p:spPr>
          <a:xfrm>
            <a:off x="796735" y="2210765"/>
            <a:ext cx="5590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Lateral Kalman Filter( Sliding Window)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7602765-80C6-E7B0-AA2A-07D27348EF19}"/>
              </a:ext>
            </a:extLst>
          </p:cNvPr>
          <p:cNvSpPr txBox="1"/>
          <p:nvPr/>
        </p:nvSpPr>
        <p:spPr>
          <a:xfrm>
            <a:off x="884583" y="3001617"/>
            <a:ext cx="5088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Prediction Model: Movement with acceleration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Measurement Update: A lateral kinetic COM model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C95F525-DCA1-18B3-CE50-537610F5BE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27186" y="1464364"/>
            <a:ext cx="4668079" cy="466807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DA22299-94B1-FF43-52AD-DF88FDF74008}"/>
              </a:ext>
            </a:extLst>
          </p:cNvPr>
          <p:cNvSpPr txBox="1"/>
          <p:nvPr/>
        </p:nvSpPr>
        <p:spPr>
          <a:xfrm>
            <a:off x="7994945" y="1401635"/>
            <a:ext cx="4283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Green line: true COM trajectory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Red line: fake COM trajectory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E86F53B-441F-8C07-37E0-C2CC1C2128DB}"/>
              </a:ext>
            </a:extLst>
          </p:cNvPr>
          <p:cNvSpPr txBox="1"/>
          <p:nvPr/>
        </p:nvSpPr>
        <p:spPr>
          <a:xfrm>
            <a:off x="884583" y="3710677"/>
            <a:ext cx="72035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How to estimate lateral COM?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-estimate lateral COM by the relationship between two lines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Result of  the model: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-averaged lateral COM: sliding window Kalman filter with last three states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-speed of averaged lateral COM</a:t>
            </a:r>
          </a:p>
        </p:txBody>
      </p:sp>
    </p:spTree>
    <p:extLst>
      <p:ext uri="{BB962C8B-B14F-4D97-AF65-F5344CB8AC3E}">
        <p14:creationId xmlns:p14="http://schemas.microsoft.com/office/powerpoint/2010/main" val="27675092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示&#10;&#10;描述已自动生成">
            <a:extLst>
              <a:ext uri="{FF2B5EF4-FFF2-40B4-BE49-F238E27FC236}">
                <a16:creationId xmlns:a16="http://schemas.microsoft.com/office/drawing/2014/main" id="{2C95F525-DCA1-18B3-CE50-537610F5BE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778" y="307991"/>
            <a:ext cx="6406222" cy="6406222"/>
          </a:xfrm>
          <a:prstGeom prst="rect">
            <a:avLst/>
          </a:prstGeom>
        </p:spPr>
      </p:pic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Lateral COM tracking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7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76A9336-3468-8B54-E2CE-17C76954F86D}"/>
              </a:ext>
            </a:extLst>
          </p:cNvPr>
          <p:cNvSpPr txBox="1"/>
          <p:nvPr/>
        </p:nvSpPr>
        <p:spPr>
          <a:xfrm>
            <a:off x="796735" y="2210765"/>
            <a:ext cx="5590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Lateral Kalman Filter( Sliding Window)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D6169C53-E241-99DC-9185-FB13E8EE35D8}"/>
                  </a:ext>
                </a:extLst>
              </p:cNvPr>
              <p:cNvSpPr txBox="1"/>
              <p:nvPr/>
            </p:nvSpPr>
            <p:spPr>
              <a:xfrm>
                <a:off x="2073744" y="4845863"/>
                <a:ext cx="5065403" cy="3915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A hypothesis: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𝑜𝑓𝑓𝑠𝑒𝑡</m:t>
                        </m:r>
                      </m:sub>
                    </m:sSub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|=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𝑢𝑛𝑖𝑞𝑢𝑒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𝑐𝑜𝑛𝑠𝑡𝑎𝑛𝑡</m:t>
                    </m:r>
                  </m:oMath>
                </a14:m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D6169C53-E241-99DC-9185-FB13E8EE35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3744" y="4845863"/>
                <a:ext cx="5065403" cy="391582"/>
              </a:xfrm>
              <a:prstGeom prst="rect">
                <a:avLst/>
              </a:prstGeom>
              <a:blipFill>
                <a:blip r:embed="rId4"/>
                <a:stretch>
                  <a:fillRect l="-963" t="-9375" b="-187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>
            <a:extLst>
              <a:ext uri="{FF2B5EF4-FFF2-40B4-BE49-F238E27FC236}">
                <a16:creationId xmlns:a16="http://schemas.microsoft.com/office/drawing/2014/main" id="{8CC5A90C-7BA9-0CB9-FA69-DB09C3F41B4B}"/>
              </a:ext>
            </a:extLst>
          </p:cNvPr>
          <p:cNvSpPr txBox="1"/>
          <p:nvPr/>
        </p:nvSpPr>
        <p:spPr>
          <a:xfrm>
            <a:off x="894080" y="2865120"/>
            <a:ext cx="60655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Details of the model: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en-US" altLang="zh-CN" dirty="0">
                <a:solidFill>
                  <a:schemeClr val="tx2">
                    <a:lumMod val="75000"/>
                  </a:schemeClr>
                </a:solidFill>
              </a:rPr>
              <a:t>hypothesis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-the averaged COM of the true COM trajectory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-the relationship of the averaged COM between two lines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-geometry calculation of the averaged COM</a:t>
            </a:r>
          </a:p>
        </p:txBody>
      </p:sp>
    </p:spTree>
    <p:extLst>
      <p:ext uri="{BB962C8B-B14F-4D97-AF65-F5344CB8AC3E}">
        <p14:creationId xmlns:p14="http://schemas.microsoft.com/office/powerpoint/2010/main" val="221273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F77B2774-7AC0-B56A-0912-B4664E16D5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096000" y="236220"/>
            <a:ext cx="6096000" cy="6096000"/>
          </a:xfrm>
          <a:prstGeom prst="rect">
            <a:avLst/>
          </a:prstGeom>
          <a:noFill/>
        </p:spPr>
      </p:pic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zh-CN" altLang="en-US" sz="3400" b="1" i="0" kern="1200" spc="100" baseline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Lateral COM tracking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BDA3D2-5A8E-24CE-838D-67EECAF7A5A9}"/>
              </a:ext>
            </a:extLst>
          </p:cNvPr>
          <p:cNvSpPr txBox="1"/>
          <p:nvPr/>
        </p:nvSpPr>
        <p:spPr>
          <a:xfrm>
            <a:off x="952499" y="2289363"/>
            <a:ext cx="4846417" cy="279523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Details of the model:</a:t>
            </a:r>
          </a:p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-hypothesis</a:t>
            </a:r>
          </a:p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-the averaged COM of the true COM trajectory</a:t>
            </a:r>
          </a:p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-the relationship of the averaged COM between    two lines</a:t>
            </a:r>
          </a:p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-geometry calculation of the averaged COM</a:t>
            </a:r>
          </a:p>
        </p:txBody>
      </p:sp>
      <p:sp>
        <p:nvSpPr>
          <p:cNvPr id="22" name="Date Placeholder 4">
            <a:extLst>
              <a:ext uri="{FF2B5EF4-FFF2-40B4-BE49-F238E27FC236}">
                <a16:creationId xmlns:a16="http://schemas.microsoft.com/office/drawing/2014/main" id="{958CEF54-E01E-6474-F2CF-A1345E8E65D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/>
          <a:lstStyle/>
          <a:p>
            <a:pPr>
              <a:spcAft>
                <a:spcPts val="600"/>
              </a:spcAft>
            </a:pPr>
            <a:fld id="{46235E2E-67F1-433F-80D4-B8E06E5EF337}" type="datetime2">
              <a:rPr lang="zh-CN" altLang="en-US" noProof="0" smtClean="0"/>
              <a:pPr>
                <a:spcAft>
                  <a:spcPts val="600"/>
                </a:spcAft>
              </a:pPr>
              <a:t>2023年8月23日</a:t>
            </a:fld>
            <a:endParaRPr lang="zh-CN" altLang="en-US" noProof="0"/>
          </a:p>
        </p:txBody>
      </p:sp>
      <p:sp>
        <p:nvSpPr>
          <p:cNvPr id="24" name="Footer Placeholder 5">
            <a:extLst>
              <a:ext uri="{FF2B5EF4-FFF2-40B4-BE49-F238E27FC236}">
                <a16:creationId xmlns:a16="http://schemas.microsoft.com/office/drawing/2014/main" id="{4940E0D7-8762-5275-DE82-AF90D074CBC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zh-CN" altLang="en-US" noProof="0"/>
              <a:t>年度审核</a:t>
            </a:r>
            <a:endParaRPr lang="zh-CN" altLang="en-US" b="0" noProof="0"/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vert="horz" lIns="0" tIns="0" rIns="0" bIns="0" rtlCol="0" anchor="t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zh-CN" dirty="0"/>
              <a:t>7</a:t>
            </a:r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76A9336-3468-8B54-E2CE-17C76954F86D}"/>
              </a:ext>
            </a:extLst>
          </p:cNvPr>
          <p:cNvSpPr txBox="1"/>
          <p:nvPr/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CN" altLang="en-US" b="1" i="0" kern="1200" spc="0" baseline="0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8566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示&#10;&#10;描述已自动生成">
            <a:extLst>
              <a:ext uri="{FF2B5EF4-FFF2-40B4-BE49-F238E27FC236}">
                <a16:creationId xmlns:a16="http://schemas.microsoft.com/office/drawing/2014/main" id="{2C95F525-DCA1-18B3-CE50-537610F5BE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096000" y="381000"/>
            <a:ext cx="6096000" cy="6096000"/>
          </a:xfrm>
          <a:prstGeom prst="rect">
            <a:avLst/>
          </a:prstGeom>
          <a:noFill/>
        </p:spPr>
      </p:pic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zh-CN" altLang="en-US" sz="3400" b="1" i="0" kern="1200" spc="100" baseline="0"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Lateral COM tracking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BDA3D2-5A8E-24CE-838D-67EECAF7A5A9}"/>
              </a:ext>
            </a:extLst>
          </p:cNvPr>
          <p:cNvSpPr txBox="1"/>
          <p:nvPr/>
        </p:nvSpPr>
        <p:spPr>
          <a:xfrm>
            <a:off x="952499" y="2289363"/>
            <a:ext cx="4572001" cy="279523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Details of the model:</a:t>
            </a:r>
          </a:p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-hypothesis</a:t>
            </a:r>
          </a:p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-the averaged COM of the true COM trajectory</a:t>
            </a:r>
          </a:p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tx2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-the relationship of the averaged COM between two lines</a:t>
            </a:r>
          </a:p>
          <a:p>
            <a:pPr>
              <a:spcBef>
                <a:spcPts val="1000"/>
              </a:spcBef>
            </a:pPr>
            <a:r>
              <a:rPr lang="zh-CN" altLang="en-US" sz="16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-geometry calculation of the averaged COM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vert="horz" lIns="0" tIns="0" rIns="0" bIns="0" rtlCol="0" anchor="t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zh-CN" dirty="0"/>
              <a:t>7</a:t>
            </a:r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76A9336-3468-8B54-E2CE-17C76954F86D}"/>
              </a:ext>
            </a:extLst>
          </p:cNvPr>
          <p:cNvSpPr txBox="1"/>
          <p:nvPr/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CN" altLang="en-US" b="1" i="0" kern="1200" spc="0" baseline="0" dirty="0">
              <a:solidFill>
                <a:schemeClr val="tx2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2177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Lateral COM tracking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7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0EC15F9-8AC4-3F34-4CC2-0D0CE08B3A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90986" y="858840"/>
            <a:ext cx="5129997" cy="514032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DE47D41-B0E3-9740-13C4-AC7BAF4D375B}"/>
              </a:ext>
            </a:extLst>
          </p:cNvPr>
          <p:cNvSpPr txBox="1"/>
          <p:nvPr/>
        </p:nvSpPr>
        <p:spPr>
          <a:xfrm>
            <a:off x="672988" y="2483695"/>
            <a:ext cx="715149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What conditions cause F and C are on the same vertical line?</a:t>
            </a:r>
          </a:p>
          <a:p>
            <a:r>
              <a:rPr lang="en-US" altLang="zh-CN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-similar quadrilateral</a:t>
            </a:r>
          </a:p>
          <a:p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31695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C95F525-DCA1-18B3-CE50-537610F5BE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1252" y="1646456"/>
            <a:ext cx="4917352" cy="4917352"/>
          </a:xfrm>
          <a:prstGeom prst="rect">
            <a:avLst/>
          </a:prstGeom>
        </p:spPr>
      </p:pic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Lateral COM tracking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7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93F8E8-8A0E-A4A3-D2F9-7F41021AE1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93397" y="1429712"/>
            <a:ext cx="5428288" cy="542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895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37110" y="1993006"/>
            <a:ext cx="6891619" cy="3546661"/>
          </a:xfrm>
        </p:spPr>
        <p:txBody>
          <a:bodyPr rtlCol="0"/>
          <a:lstStyle/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Motivation</a:t>
            </a:r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Previous Work</a:t>
            </a:r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800" dirty="0"/>
              <a:t>SPT App for PC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altLang="zh-CN" sz="1800" dirty="0"/>
              <a:t>Communication between treadmill and MATLAB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altLang="zh-CN" sz="1800" dirty="0"/>
              <a:t>Sagittal Kalman Filter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altLang="zh-CN" sz="1800" dirty="0"/>
              <a:t>Speed Controller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altLang="zh-CN" sz="1800" dirty="0"/>
              <a:t>Lateral Kalman Filter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altLang="zh-CN" sz="1800" dirty="0"/>
              <a:t>MATLAB App Designer</a:t>
            </a:r>
          </a:p>
          <a:p>
            <a:pPr marL="971550" lvl="1" indent="-285750">
              <a:lnSpc>
                <a:spcPct val="150000"/>
              </a:lnSpc>
            </a:pPr>
            <a:endParaRPr lang="en-US" altLang="zh-CN" sz="1800" dirty="0"/>
          </a:p>
          <a:p>
            <a:pPr rt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Lateral COM tracking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7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B93F8E8-8A0E-A4A3-D2F9-7F41021AE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99517" y="1381126"/>
            <a:ext cx="4095748" cy="409574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7E31B9B-9197-F054-CE85-B3A831162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0"/>
            <a:ext cx="7987309" cy="61086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B6DAB99A-6576-2D33-D1A9-0C9C00B36A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73620" y="4071404"/>
            <a:ext cx="8878389" cy="101211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AA56E3C-492F-C2E2-DD33-F3C3E2C7B2D8}"/>
              </a:ext>
            </a:extLst>
          </p:cNvPr>
          <p:cNvSpPr txBox="1"/>
          <p:nvPr/>
        </p:nvSpPr>
        <p:spPr>
          <a:xfrm>
            <a:off x="960582" y="2078031"/>
            <a:ext cx="6094070" cy="7745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zh-CN" altLang="en-US" sz="18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Details of the model:</a:t>
            </a:r>
          </a:p>
          <a:p>
            <a:pPr>
              <a:spcBef>
                <a:spcPts val="1000"/>
              </a:spcBef>
            </a:pPr>
            <a:r>
              <a:rPr lang="zh-CN" altLang="en-US" sz="1800" b="0" i="0" kern="12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-geometry calculation of the averaged COM</a:t>
            </a:r>
          </a:p>
        </p:txBody>
      </p:sp>
    </p:spTree>
    <p:extLst>
      <p:ext uri="{BB962C8B-B14F-4D97-AF65-F5344CB8AC3E}">
        <p14:creationId xmlns:p14="http://schemas.microsoft.com/office/powerpoint/2010/main" val="118466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Lateral COM tracking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7</a:t>
            </a:r>
            <a:endParaRPr lang="zh-CN" altLang="en-US" dirty="0"/>
          </a:p>
        </p:txBody>
      </p:sp>
      <p:pic>
        <p:nvPicPr>
          <p:cNvPr id="4" name="图片 3" descr="图形用户界面&#10;&#10;描述已自动生成">
            <a:extLst>
              <a:ext uri="{FF2B5EF4-FFF2-40B4-BE49-F238E27FC236}">
                <a16:creationId xmlns:a16="http://schemas.microsoft.com/office/drawing/2014/main" id="{61E5F66B-10A7-B350-AE3D-1A6B3394E3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" r="1498" b="1951"/>
          <a:stretch/>
        </p:blipFill>
        <p:spPr>
          <a:xfrm>
            <a:off x="3888712" y="1741416"/>
            <a:ext cx="4913644" cy="440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761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SPT App: GUI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6BAD9B-81F4-4F49-4867-D643AAEFF058}"/>
              </a:ext>
            </a:extLst>
          </p:cNvPr>
          <p:cNvSpPr txBox="1"/>
          <p:nvPr/>
        </p:nvSpPr>
        <p:spPr>
          <a:xfrm>
            <a:off x="860612" y="200720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MATLAB App Designer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7" name="图片 6" descr="图形用户界面&#10;&#10;描述已自动生成">
            <a:extLst>
              <a:ext uri="{FF2B5EF4-FFF2-40B4-BE49-F238E27FC236}">
                <a16:creationId xmlns:a16="http://schemas.microsoft.com/office/drawing/2014/main" id="{4C091C32-F2A8-F722-4123-B8BD163EA2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790" y="2699657"/>
            <a:ext cx="2576439" cy="2387837"/>
          </a:xfrm>
          <a:prstGeom prst="rect">
            <a:avLst/>
          </a:prstGeom>
        </p:spPr>
      </p:pic>
      <p:pic>
        <p:nvPicPr>
          <p:cNvPr id="10" name="图片 9" descr="图形用户界面, 应用程序&#10;&#10;描述已自动生成">
            <a:extLst>
              <a:ext uri="{FF2B5EF4-FFF2-40B4-BE49-F238E27FC236}">
                <a16:creationId xmlns:a16="http://schemas.microsoft.com/office/drawing/2014/main" id="{3ACCB789-C50E-79C8-2237-647A550C13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490" y="2629607"/>
            <a:ext cx="2750884" cy="2527936"/>
          </a:xfrm>
          <a:prstGeom prst="rect">
            <a:avLst/>
          </a:prstGeom>
        </p:spPr>
      </p:pic>
      <p:sp>
        <p:nvSpPr>
          <p:cNvPr id="5" name="文本框 24">
            <a:extLst>
              <a:ext uri="{FF2B5EF4-FFF2-40B4-BE49-F238E27FC236}">
                <a16:creationId xmlns:a16="http://schemas.microsoft.com/office/drawing/2014/main" id="{2CD6DEB1-51B5-8828-60E0-216FAA2D37CC}"/>
              </a:ext>
            </a:extLst>
          </p:cNvPr>
          <p:cNvSpPr txBox="1"/>
          <p:nvPr/>
        </p:nvSpPr>
        <p:spPr>
          <a:xfrm>
            <a:off x="7906871" y="4854892"/>
            <a:ext cx="39892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Remaining Problems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Some functions doesn’t work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Break down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MATLAB Support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1202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Thanks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E9AE2A7-EE01-614C-E7AC-E168E9357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830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2">
            <a:extLst>
              <a:ext uri="{FF2B5EF4-FFF2-40B4-BE49-F238E27FC236}">
                <a16:creationId xmlns:a16="http://schemas.microsoft.com/office/drawing/2014/main" id="{26DFCD69-E674-BB91-9502-34D6FC3FC6F5}"/>
              </a:ext>
            </a:extLst>
          </p:cNvPr>
          <p:cNvSpPr txBox="1">
            <a:spLocks/>
          </p:cNvSpPr>
          <p:nvPr/>
        </p:nvSpPr>
        <p:spPr>
          <a:xfrm>
            <a:off x="874375" y="1159836"/>
            <a:ext cx="8081654" cy="61086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dirty="0"/>
              <a:t>Motivation</a:t>
            </a:r>
            <a:endParaRPr lang="zh-CN" altLang="en-US" dirty="0"/>
          </a:p>
        </p:txBody>
      </p:sp>
      <p:pic>
        <p:nvPicPr>
          <p:cNvPr id="20" name="图片 19" descr="黑色的游戏机&#10;&#10;中度可信度描述已自动生成">
            <a:extLst>
              <a:ext uri="{FF2B5EF4-FFF2-40B4-BE49-F238E27FC236}">
                <a16:creationId xmlns:a16="http://schemas.microsoft.com/office/drawing/2014/main" id="{8F12166F-96B9-7033-E09C-4443C2D861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116" y="3742763"/>
            <a:ext cx="2195692" cy="1717683"/>
          </a:xfrm>
          <a:prstGeom prst="rect">
            <a:avLst/>
          </a:prstGeom>
        </p:spPr>
      </p:pic>
      <p:pic>
        <p:nvPicPr>
          <p:cNvPr id="21" name="图片 20" descr="图片包含 文本&#10;&#10;描述已自动生成">
            <a:extLst>
              <a:ext uri="{FF2B5EF4-FFF2-40B4-BE49-F238E27FC236}">
                <a16:creationId xmlns:a16="http://schemas.microsoft.com/office/drawing/2014/main" id="{3CBA34E5-EC9A-C221-0D2E-9C4615A4CA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95" y="3995596"/>
            <a:ext cx="2106706" cy="1354311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17AA602E-CD74-1D63-77DA-AD7EBB8C52B2}"/>
              </a:ext>
            </a:extLst>
          </p:cNvPr>
          <p:cNvSpPr txBox="1"/>
          <p:nvPr/>
        </p:nvSpPr>
        <p:spPr>
          <a:xfrm>
            <a:off x="4235500" y="5349907"/>
            <a:ext cx="257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Electromyography(EMG)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5DC43CD-D139-E61B-1F9E-CABFB6D10354}"/>
              </a:ext>
            </a:extLst>
          </p:cNvPr>
          <p:cNvSpPr txBox="1"/>
          <p:nvPr/>
        </p:nvSpPr>
        <p:spPr>
          <a:xfrm>
            <a:off x="838993" y="3490753"/>
            <a:ext cx="24611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Motion Capture System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4" name="图片 23" descr="电子仪器&#10;&#10;描述已自动生成">
            <a:extLst>
              <a:ext uri="{FF2B5EF4-FFF2-40B4-BE49-F238E27FC236}">
                <a16:creationId xmlns:a16="http://schemas.microsoft.com/office/drawing/2014/main" id="{99107F18-1223-E1D9-36D8-639BA5733A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159" y="1709511"/>
            <a:ext cx="2173457" cy="1933175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747114BE-F6C6-BDCA-56C5-67AF811FD72F}"/>
              </a:ext>
            </a:extLst>
          </p:cNvPr>
          <p:cNvSpPr txBox="1"/>
          <p:nvPr/>
        </p:nvSpPr>
        <p:spPr>
          <a:xfrm>
            <a:off x="4595251" y="3479670"/>
            <a:ext cx="43607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altLang="zh-CN" dirty="0">
                <a:solidFill>
                  <a:schemeClr val="bg1"/>
                </a:solidFill>
              </a:rPr>
              <a:t>Metabolic measurement system</a:t>
            </a:r>
          </a:p>
        </p:txBody>
      </p:sp>
      <p:sp>
        <p:nvSpPr>
          <p:cNvPr id="36" name="幻灯片编号占位符 8">
            <a:extLst>
              <a:ext uri="{FF2B5EF4-FFF2-40B4-BE49-F238E27FC236}">
                <a16:creationId xmlns:a16="http://schemas.microsoft.com/office/drawing/2014/main" id="{55F19E9E-B399-9EAB-B3FC-B357771CF7A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1</a:t>
            </a:r>
            <a:endParaRPr lang="zh-CN" altLang="en-US" dirty="0"/>
          </a:p>
        </p:txBody>
      </p:sp>
      <p:pic>
        <p:nvPicPr>
          <p:cNvPr id="19" name="图片 18" descr="人们在室内玩滑板&#10;&#10;中度可信度描述已自动生成">
            <a:extLst>
              <a:ext uri="{FF2B5EF4-FFF2-40B4-BE49-F238E27FC236}">
                <a16:creationId xmlns:a16="http://schemas.microsoft.com/office/drawing/2014/main" id="{2E5884FD-B72F-D8EE-F680-390FBC963A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75" y="2074015"/>
            <a:ext cx="1922185" cy="1302021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0451FCA4-B5DD-9249-0B6F-0BF0D745D873}"/>
              </a:ext>
            </a:extLst>
          </p:cNvPr>
          <p:cNvSpPr txBox="1"/>
          <p:nvPr/>
        </p:nvSpPr>
        <p:spPr>
          <a:xfrm>
            <a:off x="1871325" y="5436297"/>
            <a:ext cx="257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IMU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38" name="图片 37" descr="图片包含 桌子, 游戏机, 房间&#10;&#10;描述已自动生成">
            <a:extLst>
              <a:ext uri="{FF2B5EF4-FFF2-40B4-BE49-F238E27FC236}">
                <a16:creationId xmlns:a16="http://schemas.microsoft.com/office/drawing/2014/main" id="{C6E424C6-63C3-DE80-C023-70C259D1A70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164" y="1735997"/>
            <a:ext cx="2461141" cy="1823481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0D5E0300-C7A1-2FE2-C3B6-3C74403D0D78}"/>
              </a:ext>
            </a:extLst>
          </p:cNvPr>
          <p:cNvSpPr txBox="1"/>
          <p:nvPr/>
        </p:nvSpPr>
        <p:spPr>
          <a:xfrm>
            <a:off x="9403977" y="3562983"/>
            <a:ext cx="1088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Treadmill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" name="文本框 42">
            <a:extLst>
              <a:ext uri="{FF2B5EF4-FFF2-40B4-BE49-F238E27FC236}">
                <a16:creationId xmlns:a16="http://schemas.microsoft.com/office/drawing/2014/main" id="{B133263D-B774-BFB2-A2E5-EF66227B4039}"/>
              </a:ext>
            </a:extLst>
          </p:cNvPr>
          <p:cNvSpPr txBox="1"/>
          <p:nvPr/>
        </p:nvSpPr>
        <p:spPr>
          <a:xfrm>
            <a:off x="10065546" y="1425654"/>
            <a:ext cx="1088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GRF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42">
            <a:extLst>
              <a:ext uri="{FF2B5EF4-FFF2-40B4-BE49-F238E27FC236}">
                <a16:creationId xmlns:a16="http://schemas.microsoft.com/office/drawing/2014/main" id="{3AB351B5-57E4-8D44-2DF8-03F5FAC8B4E5}"/>
              </a:ext>
            </a:extLst>
          </p:cNvPr>
          <p:cNvSpPr txBox="1"/>
          <p:nvPr/>
        </p:nvSpPr>
        <p:spPr>
          <a:xfrm>
            <a:off x="3013827" y="2585629"/>
            <a:ext cx="1581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kinematics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文本框 42">
            <a:extLst>
              <a:ext uri="{FF2B5EF4-FFF2-40B4-BE49-F238E27FC236}">
                <a16:creationId xmlns:a16="http://schemas.microsoft.com/office/drawing/2014/main" id="{7966E9CB-4A62-D341-FFC6-8E53B3DA3F88}"/>
              </a:ext>
            </a:extLst>
          </p:cNvPr>
          <p:cNvSpPr txBox="1"/>
          <p:nvPr/>
        </p:nvSpPr>
        <p:spPr>
          <a:xfrm>
            <a:off x="2985588" y="4239548"/>
            <a:ext cx="15814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kinematics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2">
            <a:extLst>
              <a:ext uri="{FF2B5EF4-FFF2-40B4-BE49-F238E27FC236}">
                <a16:creationId xmlns:a16="http://schemas.microsoft.com/office/drawing/2014/main" id="{6451624A-6732-9CF6-2E7E-B55FE6B665FD}"/>
              </a:ext>
            </a:extLst>
          </p:cNvPr>
          <p:cNvSpPr txBox="1"/>
          <p:nvPr/>
        </p:nvSpPr>
        <p:spPr>
          <a:xfrm>
            <a:off x="6121700" y="4343440"/>
            <a:ext cx="28343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Muscle activation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42">
            <a:extLst>
              <a:ext uri="{FF2B5EF4-FFF2-40B4-BE49-F238E27FC236}">
                <a16:creationId xmlns:a16="http://schemas.microsoft.com/office/drawing/2014/main" id="{1D2067F2-DDCF-5ED7-44FD-DFA3BE739DF1}"/>
              </a:ext>
            </a:extLst>
          </p:cNvPr>
          <p:cNvSpPr txBox="1"/>
          <p:nvPr/>
        </p:nvSpPr>
        <p:spPr>
          <a:xfrm>
            <a:off x="6115122" y="1582882"/>
            <a:ext cx="2593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Energy consumption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0524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/>
          <a:lstStyle/>
          <a:p>
            <a:pPr rtl="0"/>
            <a:r>
              <a:rPr lang="en-US" altLang="zh-CN" dirty="0"/>
              <a:t>Motivation</a:t>
            </a:r>
            <a:endParaRPr lang="zh-CN" altLang="en-US" dirty="0"/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E6888B8-0186-073F-8499-1FE13774CD66}"/>
              </a:ext>
            </a:extLst>
          </p:cNvPr>
          <p:cNvSpPr txBox="1"/>
          <p:nvPr/>
        </p:nvSpPr>
        <p:spPr>
          <a:xfrm>
            <a:off x="3992568" y="3351846"/>
            <a:ext cx="4131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COM…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-&gt; side-to-side: stability measure(</a:t>
            </a:r>
            <a:r>
              <a:rPr lang="en-US" altLang="zh-CN" dirty="0" err="1">
                <a:solidFill>
                  <a:schemeClr val="bg1"/>
                </a:solidFill>
              </a:rPr>
              <a:t>ex.+papers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-&gt; fore aft: self-paced treadmill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242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/>
          <a:lstStyle/>
          <a:p>
            <a:pPr rtl="0"/>
            <a:r>
              <a:rPr lang="en-US" altLang="zh-CN" dirty="0"/>
              <a:t>Motivation</a:t>
            </a:r>
            <a:endParaRPr lang="zh-CN" altLang="en-US" dirty="0"/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E6888B8-0186-073F-8499-1FE13774CD66}"/>
              </a:ext>
            </a:extLst>
          </p:cNvPr>
          <p:cNvSpPr txBox="1"/>
          <p:nvPr/>
        </p:nvSpPr>
        <p:spPr>
          <a:xfrm>
            <a:off x="5074022" y="4530015"/>
            <a:ext cx="2461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A self-pacing treadmill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7" name="左大括号 16">
            <a:extLst>
              <a:ext uri="{FF2B5EF4-FFF2-40B4-BE49-F238E27FC236}">
                <a16:creationId xmlns:a16="http://schemas.microsoft.com/office/drawing/2014/main" id="{EDD40412-22CA-0CBB-0176-35583804D14F}"/>
              </a:ext>
            </a:extLst>
          </p:cNvPr>
          <p:cNvSpPr/>
          <p:nvPr/>
        </p:nvSpPr>
        <p:spPr>
          <a:xfrm>
            <a:off x="7535163" y="1183341"/>
            <a:ext cx="515143" cy="4724400"/>
          </a:xfrm>
          <a:prstGeom prst="leftBrac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145F59D-DAE2-DEB4-8C1E-1C364728CB0C}"/>
              </a:ext>
            </a:extLst>
          </p:cNvPr>
          <p:cNvSpPr/>
          <p:nvPr/>
        </p:nvSpPr>
        <p:spPr>
          <a:xfrm>
            <a:off x="8301318" y="1183341"/>
            <a:ext cx="3379694" cy="6992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Test assistive devices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2FF3ED6-9476-0D22-EF71-B7AD7813E300}"/>
              </a:ext>
            </a:extLst>
          </p:cNvPr>
          <p:cNvSpPr/>
          <p:nvPr/>
        </p:nvSpPr>
        <p:spPr>
          <a:xfrm>
            <a:off x="8301318" y="3129778"/>
            <a:ext cx="3379694" cy="6992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Preferred walking speed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657EC3B-2589-28F8-279B-3CB1C2088433}"/>
              </a:ext>
            </a:extLst>
          </p:cNvPr>
          <p:cNvSpPr/>
          <p:nvPr/>
        </p:nvSpPr>
        <p:spPr>
          <a:xfrm>
            <a:off x="8301318" y="5076216"/>
            <a:ext cx="3379694" cy="6992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Rehabilitation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27E126D-E825-0B7E-567F-983980170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022" y="2473785"/>
            <a:ext cx="2280190" cy="1910429"/>
          </a:xfrm>
          <a:prstGeom prst="rect">
            <a:avLst/>
          </a:prstGeom>
        </p:spPr>
      </p:pic>
      <p:sp>
        <p:nvSpPr>
          <p:cNvPr id="3" name="文本框 12">
            <a:extLst>
              <a:ext uri="{FF2B5EF4-FFF2-40B4-BE49-F238E27FC236}">
                <a16:creationId xmlns:a16="http://schemas.microsoft.com/office/drawing/2014/main" id="{79DC51A0-5329-9020-D290-A906FEFE69DF}"/>
              </a:ext>
            </a:extLst>
          </p:cNvPr>
          <p:cNvSpPr txBox="1"/>
          <p:nvPr/>
        </p:nvSpPr>
        <p:spPr>
          <a:xfrm>
            <a:off x="796734" y="2807338"/>
            <a:ext cx="427728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A self-pacing treadmill</a:t>
            </a:r>
          </a:p>
          <a:p>
            <a:pPr marL="285750" indent="-285750">
              <a:buFontTx/>
              <a:buChar char="-"/>
            </a:pPr>
            <a:r>
              <a:rPr lang="en-US" altLang="zh-CN" dirty="0">
                <a:solidFill>
                  <a:schemeClr val="bg1"/>
                </a:solidFill>
              </a:rPr>
              <a:t>Other self-paced treadmills…(motion capture)</a:t>
            </a:r>
          </a:p>
          <a:p>
            <a:pPr marL="285750" indent="-285750">
              <a:buFontTx/>
              <a:buChar char="-"/>
            </a:pPr>
            <a:r>
              <a:rPr lang="en-US" altLang="zh-CN" dirty="0">
                <a:solidFill>
                  <a:schemeClr val="bg1"/>
                </a:solidFill>
              </a:rPr>
              <a:t>Free walking speed</a:t>
            </a:r>
          </a:p>
          <a:p>
            <a:pPr marL="742950" lvl="1" indent="-285750">
              <a:buFontTx/>
              <a:buChar char="-"/>
            </a:pPr>
            <a:r>
              <a:rPr lang="en-US" altLang="zh-CN" dirty="0">
                <a:solidFill>
                  <a:schemeClr val="bg1"/>
                </a:solidFill>
              </a:rPr>
              <a:t>Preferred walking speed</a:t>
            </a:r>
          </a:p>
          <a:p>
            <a:pPr marL="742950" lvl="1" indent="-285750">
              <a:buFontTx/>
              <a:buChar char="-"/>
            </a:pPr>
            <a:r>
              <a:rPr lang="en-US" altLang="zh-CN" dirty="0">
                <a:solidFill>
                  <a:schemeClr val="bg1"/>
                </a:solidFill>
              </a:rPr>
              <a:t>Rehabilitation</a:t>
            </a:r>
          </a:p>
          <a:p>
            <a:pPr marL="742950" lvl="1" indent="-285750">
              <a:buFontTx/>
              <a:buChar char="-"/>
            </a:pPr>
            <a:r>
              <a:rPr lang="en-US" altLang="zh-CN" dirty="0">
                <a:solidFill>
                  <a:schemeClr val="bg1"/>
                </a:solidFill>
              </a:rPr>
              <a:t>Test assistive devices</a:t>
            </a:r>
          </a:p>
          <a:p>
            <a:pPr marL="285750" indent="-285750">
              <a:buFontTx/>
              <a:buChar char="-"/>
            </a:pP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21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1EB1D7F-284F-6F46-99FA-EBB8ED69D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Previous Work</a:t>
            </a:r>
          </a:p>
        </p:txBody>
      </p:sp>
      <p:sp>
        <p:nvSpPr>
          <p:cNvPr id="17" name="灯片编号占位符 16">
            <a:extLst>
              <a:ext uri="{FF2B5EF4-FFF2-40B4-BE49-F238E27FC236}">
                <a16:creationId xmlns:a16="http://schemas.microsoft.com/office/drawing/2014/main" id="{32DA2B67-BDBB-C945-988B-6C0D86F697C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rtl="0"/>
            <a:r>
              <a:rPr lang="en-US" altLang="zh-CN" dirty="0"/>
              <a:t>3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417500-6C0A-EBCF-460E-C0765B0EF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7980" y="2058202"/>
            <a:ext cx="4972744" cy="3705742"/>
          </a:xfrm>
          <a:prstGeom prst="rect">
            <a:avLst/>
          </a:prstGeom>
        </p:spPr>
      </p:pic>
      <p:sp>
        <p:nvSpPr>
          <p:cNvPr id="6" name="矩形 18">
            <a:extLst>
              <a:ext uri="{FF2B5EF4-FFF2-40B4-BE49-F238E27FC236}">
                <a16:creationId xmlns:a16="http://schemas.microsoft.com/office/drawing/2014/main" id="{E883BE04-A361-F5C7-70DC-5BEF844F6D06}"/>
              </a:ext>
            </a:extLst>
          </p:cNvPr>
          <p:cNvSpPr/>
          <p:nvPr/>
        </p:nvSpPr>
        <p:spPr>
          <a:xfrm>
            <a:off x="535586" y="1557893"/>
            <a:ext cx="3379694" cy="6992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Song, Choi &amp; Collins, JNER, 2020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图片 44" descr="图片包含 桌子, 游戏机, 房间&#10;&#10;描述已自动生成">
            <a:extLst>
              <a:ext uri="{FF2B5EF4-FFF2-40B4-BE49-F238E27FC236}">
                <a16:creationId xmlns:a16="http://schemas.microsoft.com/office/drawing/2014/main" id="{DC93741B-362A-BF3D-9470-0165F0CEDE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958" y="4798348"/>
            <a:ext cx="2080874" cy="1541738"/>
          </a:xfrm>
          <a:prstGeom prst="rect">
            <a:avLst/>
          </a:prstGeom>
        </p:spPr>
      </p:pic>
      <p:pic>
        <p:nvPicPr>
          <p:cNvPr id="8" name="图片 46" descr="图片包含 游戏机, 电脑&#10;&#10;描述已自动生成">
            <a:extLst>
              <a:ext uri="{FF2B5EF4-FFF2-40B4-BE49-F238E27FC236}">
                <a16:creationId xmlns:a16="http://schemas.microsoft.com/office/drawing/2014/main" id="{3E62991E-2DAE-58B8-CA09-133FC1855D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606" y="3146051"/>
            <a:ext cx="1618784" cy="1108431"/>
          </a:xfrm>
          <a:prstGeom prst="rect">
            <a:avLst/>
          </a:prstGeom>
        </p:spPr>
      </p:pic>
      <p:pic>
        <p:nvPicPr>
          <p:cNvPr id="9" name="图片 5" descr="图形用户界面, 应用程序&#10;&#10;描述已自动生成">
            <a:extLst>
              <a:ext uri="{FF2B5EF4-FFF2-40B4-BE49-F238E27FC236}">
                <a16:creationId xmlns:a16="http://schemas.microsoft.com/office/drawing/2014/main" id="{831666B9-5088-C5E1-4A86-2F3BF55E14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6900" y="682033"/>
            <a:ext cx="2262285" cy="431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320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1EB1D7F-284F-6F46-99FA-EBB8ED69D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Previous Work</a:t>
            </a:r>
          </a:p>
        </p:txBody>
      </p:sp>
      <p:sp>
        <p:nvSpPr>
          <p:cNvPr id="17" name="灯片编号占位符 16">
            <a:extLst>
              <a:ext uri="{FF2B5EF4-FFF2-40B4-BE49-F238E27FC236}">
                <a16:creationId xmlns:a16="http://schemas.microsoft.com/office/drawing/2014/main" id="{32DA2B67-BDBB-C945-988B-6C0D86F697C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rtl="0"/>
            <a:r>
              <a:rPr lang="en-US" altLang="zh-CN" dirty="0"/>
              <a:t>3</a:t>
            </a:r>
            <a:endParaRPr lang="zh-CN" altLang="en-US" dirty="0"/>
          </a:p>
        </p:txBody>
      </p:sp>
      <p:pic>
        <p:nvPicPr>
          <p:cNvPr id="45" name="图片 44" descr="图片包含 桌子, 游戏机, 房间&#10;&#10;描述已自动生成">
            <a:extLst>
              <a:ext uri="{FF2B5EF4-FFF2-40B4-BE49-F238E27FC236}">
                <a16:creationId xmlns:a16="http://schemas.microsoft.com/office/drawing/2014/main" id="{21E68933-D09E-5725-D847-81AA793F9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185" y="1598466"/>
            <a:ext cx="2080874" cy="1541738"/>
          </a:xfrm>
          <a:prstGeom prst="rect">
            <a:avLst/>
          </a:prstGeom>
        </p:spPr>
      </p:pic>
      <p:sp>
        <p:nvSpPr>
          <p:cNvPr id="88" name="矩形: 圆角 87">
            <a:extLst>
              <a:ext uri="{FF2B5EF4-FFF2-40B4-BE49-F238E27FC236}">
                <a16:creationId xmlns:a16="http://schemas.microsoft.com/office/drawing/2014/main" id="{63F53A01-3693-2311-E992-BCD4A8CDCF7A}"/>
              </a:ext>
            </a:extLst>
          </p:cNvPr>
          <p:cNvSpPr/>
          <p:nvPr/>
        </p:nvSpPr>
        <p:spPr>
          <a:xfrm>
            <a:off x="4227061" y="2033467"/>
            <a:ext cx="1963271" cy="77086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Self-pacing Test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 descr="图形用户界面&#10;&#10;描述已自动生成">
            <a:extLst>
              <a:ext uri="{FF2B5EF4-FFF2-40B4-BE49-F238E27FC236}">
                <a16:creationId xmlns:a16="http://schemas.microsoft.com/office/drawing/2014/main" id="{6F9E32B5-F299-3A64-3E62-57406299E8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595" y="3343948"/>
            <a:ext cx="2343327" cy="2559346"/>
          </a:xfrm>
          <a:prstGeom prst="rect">
            <a:avLst/>
          </a:prstGeom>
        </p:spPr>
      </p:pic>
      <p:pic>
        <p:nvPicPr>
          <p:cNvPr id="5" name="图片 4" descr="图形用户界面, 应用程序&#10;&#10;描述已自动生成">
            <a:extLst>
              <a:ext uri="{FF2B5EF4-FFF2-40B4-BE49-F238E27FC236}">
                <a16:creationId xmlns:a16="http://schemas.microsoft.com/office/drawing/2014/main" id="{3A553524-E522-AEA8-0015-515A82BED5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8940" y="3283132"/>
            <a:ext cx="2343328" cy="2787478"/>
          </a:xfrm>
          <a:prstGeom prst="rect">
            <a:avLst/>
          </a:prstGeom>
        </p:spPr>
      </p:pic>
      <p:pic>
        <p:nvPicPr>
          <p:cNvPr id="6" name="图片 5" descr="图形用户界面, 应用程序&#10;&#10;描述已自动生成">
            <a:extLst>
              <a:ext uri="{FF2B5EF4-FFF2-40B4-BE49-F238E27FC236}">
                <a16:creationId xmlns:a16="http://schemas.microsoft.com/office/drawing/2014/main" id="{9789D1B6-54E2-DD9E-6407-A185389CFB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4158" y="763153"/>
            <a:ext cx="2262285" cy="4318908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D098C5ED-1A34-4C7D-8CAC-7177C6FD837F}"/>
              </a:ext>
            </a:extLst>
          </p:cNvPr>
          <p:cNvSpPr/>
          <p:nvPr/>
        </p:nvSpPr>
        <p:spPr>
          <a:xfrm>
            <a:off x="7903664" y="5346425"/>
            <a:ext cx="1963271" cy="77086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Walking Test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679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SPT App: communication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6BAD9B-81F4-4F49-4867-D643AAEFF058}"/>
              </a:ext>
            </a:extLst>
          </p:cNvPr>
          <p:cNvSpPr txBox="1"/>
          <p:nvPr/>
        </p:nvSpPr>
        <p:spPr>
          <a:xfrm>
            <a:off x="860612" y="200720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3200" dirty="0">
                <a:solidFill>
                  <a:schemeClr val="bg1"/>
                </a:solidFill>
              </a:rPr>
              <a:t>Communication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D1493F4-7256-99F7-0A53-26CF233035DA}"/>
              </a:ext>
            </a:extLst>
          </p:cNvPr>
          <p:cNvSpPr txBox="1"/>
          <p:nvPr/>
        </p:nvSpPr>
        <p:spPr>
          <a:xfrm>
            <a:off x="7626575" y="1136855"/>
            <a:ext cx="5576048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Why do we need the communication?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Kick </a:t>
            </a:r>
            <a:r>
              <a:rPr lang="en-US" altLang="zh-CN" dirty="0" err="1">
                <a:solidFill>
                  <a:schemeClr val="bg1"/>
                </a:solidFill>
              </a:rPr>
              <a:t>Speedgoat</a:t>
            </a:r>
            <a:r>
              <a:rPr lang="en-US" altLang="zh-CN" dirty="0">
                <a:solidFill>
                  <a:schemeClr val="bg1"/>
                </a:solidFill>
              </a:rPr>
              <a:t> out of our working flow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How do we do it?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trike="sngStrike" dirty="0" err="1">
                <a:solidFill>
                  <a:schemeClr val="bg1"/>
                </a:solidFill>
              </a:rPr>
              <a:t>mex</a:t>
            </a:r>
            <a:r>
              <a:rPr lang="en-US" altLang="zh-CN" strike="sngStrike" dirty="0">
                <a:solidFill>
                  <a:schemeClr val="bg1"/>
                </a:solidFill>
              </a:rPr>
              <a:t>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trike="sngStrike" dirty="0">
                <a:solidFill>
                  <a:schemeClr val="bg1"/>
                </a:solidFill>
              </a:rPr>
              <a:t>adaptor/ Call C from </a:t>
            </a:r>
            <a:r>
              <a:rPr lang="en-US" altLang="zh-CN" strike="sngStrike" dirty="0" err="1">
                <a:solidFill>
                  <a:schemeClr val="bg1"/>
                </a:solidFill>
              </a:rPr>
              <a:t>Matlab</a:t>
            </a:r>
            <a:endParaRPr lang="en-US" altLang="zh-CN" strike="sngStrike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Call C++ from </a:t>
            </a:r>
            <a:r>
              <a:rPr lang="en-US" altLang="zh-CN" dirty="0" err="1">
                <a:solidFill>
                  <a:schemeClr val="bg1"/>
                </a:solidFill>
              </a:rPr>
              <a:t>Matlab</a:t>
            </a:r>
            <a:endParaRPr lang="en-US" altLang="zh-CN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Live Code </a:t>
            </a:r>
            <a:r>
              <a:rPr lang="en-US" altLang="zh-CN" b="0" i="1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definition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212121"/>
                </a:solidFill>
                <a:latin typeface="Roboto" panose="02000000000000000000" pitchFamily="2" charset="0"/>
              </a:rPr>
              <a:t>Generate Interface</a:t>
            </a:r>
          </a:p>
        </p:txBody>
      </p:sp>
      <p:pic>
        <p:nvPicPr>
          <p:cNvPr id="6" name="图片 5" descr="图片包含 桌子, 游戏机, 房间&#10;&#10;描述已自动生成">
            <a:extLst>
              <a:ext uri="{FF2B5EF4-FFF2-40B4-BE49-F238E27FC236}">
                <a16:creationId xmlns:a16="http://schemas.microsoft.com/office/drawing/2014/main" id="{8E80E957-697F-A3B5-4AF0-906C3C241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51" y="2444906"/>
            <a:ext cx="2080874" cy="1541738"/>
          </a:xfrm>
          <a:prstGeom prst="rect">
            <a:avLst/>
          </a:prstGeom>
        </p:spPr>
      </p:pic>
      <p:pic>
        <p:nvPicPr>
          <p:cNvPr id="12" name="图片 11" descr="图片包含 文本&#10;&#10;描述已自动生成">
            <a:extLst>
              <a:ext uri="{FF2B5EF4-FFF2-40B4-BE49-F238E27FC236}">
                <a16:creationId xmlns:a16="http://schemas.microsoft.com/office/drawing/2014/main" id="{4AFCE440-C204-271A-73FC-32B0FDF7B4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250" y="2815690"/>
            <a:ext cx="556308" cy="800169"/>
          </a:xfrm>
          <a:prstGeom prst="rect">
            <a:avLst/>
          </a:prstGeom>
        </p:spPr>
      </p:pic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5765249-CB51-1B89-99E7-E7BF86DE1BB4}"/>
              </a:ext>
            </a:extLst>
          </p:cNvPr>
          <p:cNvCxnSpPr>
            <a:stCxn id="6" idx="3"/>
            <a:endCxn id="12" idx="1"/>
          </p:cNvCxnSpPr>
          <p:nvPr/>
        </p:nvCxnSpPr>
        <p:spPr>
          <a:xfrm>
            <a:off x="2527525" y="3215775"/>
            <a:ext cx="100172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E397353C-0E48-CECC-636B-BCD55CE58328}"/>
              </a:ext>
            </a:extLst>
          </p:cNvPr>
          <p:cNvSpPr txBox="1"/>
          <p:nvPr/>
        </p:nvSpPr>
        <p:spPr>
          <a:xfrm>
            <a:off x="2199659" y="3251876"/>
            <a:ext cx="2017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Data stream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D88F2A2C-E16F-7CEB-0566-6282881A4477}"/>
              </a:ext>
            </a:extLst>
          </p:cNvPr>
          <p:cNvSpPr txBox="1"/>
          <p:nvPr/>
        </p:nvSpPr>
        <p:spPr>
          <a:xfrm>
            <a:off x="7626575" y="4034334"/>
            <a:ext cx="39892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Remaining Problems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Some functions doesn’t work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</a:rPr>
              <a:t>Break down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MATLAB Support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30" name="图片 29" descr="图示&#10;&#10;描述已自动生成">
            <a:extLst>
              <a:ext uri="{FF2B5EF4-FFF2-40B4-BE49-F238E27FC236}">
                <a16:creationId xmlns:a16="http://schemas.microsoft.com/office/drawing/2014/main" id="{5EC2FF05-25C1-5677-ECD7-1B1EEBC2C1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629" y="2214750"/>
            <a:ext cx="2479137" cy="301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621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2">
            <a:extLst>
              <a:ext uri="{FF2B5EF4-FFF2-40B4-BE49-F238E27FC236}">
                <a16:creationId xmlns:a16="http://schemas.microsoft.com/office/drawing/2014/main" id="{D6582544-7E04-E13E-B268-21DDAB3E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5" y="1035593"/>
            <a:ext cx="8081654" cy="610863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150000"/>
              </a:lnSpc>
            </a:pPr>
            <a:r>
              <a:rPr lang="en-US" altLang="zh-CN" sz="4400" dirty="0"/>
              <a:t>SPT App: State estimator</a:t>
            </a:r>
          </a:p>
        </p:txBody>
      </p:sp>
      <p:sp>
        <p:nvSpPr>
          <p:cNvPr id="8" name="幻灯片编号占位符 8">
            <a:extLst>
              <a:ext uri="{FF2B5EF4-FFF2-40B4-BE49-F238E27FC236}">
                <a16:creationId xmlns:a16="http://schemas.microsoft.com/office/drawing/2014/main" id="{CC406493-A047-8855-7FE9-AD3449655E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36BAD9B-81F4-4F49-4867-D643AAEFF058}"/>
              </a:ext>
            </a:extLst>
          </p:cNvPr>
          <p:cNvSpPr txBox="1"/>
          <p:nvPr/>
        </p:nvSpPr>
        <p:spPr>
          <a:xfrm>
            <a:off x="796735" y="2003428"/>
            <a:ext cx="86162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Kalman Filter for Com speeds and positions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53C37CE-7174-E557-50B3-857C1D30C74F}"/>
              </a:ext>
            </a:extLst>
          </p:cNvPr>
          <p:cNvSpPr txBox="1"/>
          <p:nvPr/>
        </p:nvSpPr>
        <p:spPr>
          <a:xfrm>
            <a:off x="1233170" y="3033452"/>
            <a:ext cx="41868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Target: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Input: accelerations from ground reaction force(</a:t>
            </a:r>
            <a:r>
              <a:rPr lang="en-US" altLang="zh-CN" sz="2400" dirty="0" err="1">
                <a:solidFill>
                  <a:schemeClr val="bg1"/>
                </a:solidFill>
              </a:rPr>
              <a:t>fy</a:t>
            </a:r>
            <a:r>
              <a:rPr lang="en-US" altLang="zh-CN" sz="2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Output: com positions(p), com speeds(v)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E8E973C1-7228-D84E-B3B4-C95BEF3A2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017" y="2335569"/>
            <a:ext cx="4972744" cy="3705742"/>
          </a:xfrm>
          <a:prstGeom prst="rect">
            <a:avLst/>
          </a:prstGeom>
        </p:spPr>
      </p:pic>
      <p:sp>
        <p:nvSpPr>
          <p:cNvPr id="14" name="弧形 13">
            <a:extLst>
              <a:ext uri="{FF2B5EF4-FFF2-40B4-BE49-F238E27FC236}">
                <a16:creationId xmlns:a16="http://schemas.microsoft.com/office/drawing/2014/main" id="{08A128E0-3CE1-5FE5-889F-10AC994012DC}"/>
              </a:ext>
            </a:extLst>
          </p:cNvPr>
          <p:cNvSpPr/>
          <p:nvPr/>
        </p:nvSpPr>
        <p:spPr>
          <a:xfrm>
            <a:off x="14140070" y="3033452"/>
            <a:ext cx="914400" cy="914400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连接符: 曲线 15">
            <a:extLst>
              <a:ext uri="{FF2B5EF4-FFF2-40B4-BE49-F238E27FC236}">
                <a16:creationId xmlns:a16="http://schemas.microsoft.com/office/drawing/2014/main" id="{4E2CEDC5-8F6F-7905-86ED-243502140668}"/>
              </a:ext>
            </a:extLst>
          </p:cNvPr>
          <p:cNvCxnSpPr>
            <a:endCxn id="7" idx="0"/>
          </p:cNvCxnSpPr>
          <p:nvPr/>
        </p:nvCxnSpPr>
        <p:spPr>
          <a:xfrm>
            <a:off x="6533322" y="2213113"/>
            <a:ext cx="2345067" cy="122456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247452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 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9129312_TF78853419_Win32.potx" id="{FEA4CB16-C2D0-46F5-9641-B9A026203A1A}" vid="{5C498265-2782-41B8-A880-232BDCBBAE6E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F21D10-BD83-491A-AAA6-945C2DB1E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9EC1AB0-9704-404D-B6D3-819D938AC55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{FB00CAA7-424A-4B0D-8FE0-1224DD61C80D}tf78853419_win32</Template>
  <TotalTime>2054</TotalTime>
  <Words>1168</Words>
  <Application>Microsoft Office PowerPoint</Application>
  <PresentationFormat>宽屏</PresentationFormat>
  <Paragraphs>253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Microsoft YaHei UI</vt:lpstr>
      <vt:lpstr>等线</vt:lpstr>
      <vt:lpstr>Arial</vt:lpstr>
      <vt:lpstr>Cambria Math</vt:lpstr>
      <vt:lpstr>Franklin Gothic Book</vt:lpstr>
      <vt:lpstr>Franklin Gothic Demi</vt:lpstr>
      <vt:lpstr>Roboto</vt:lpstr>
      <vt:lpstr>Wingdings</vt:lpstr>
      <vt:lpstr>主题 1</vt:lpstr>
      <vt:lpstr>Spring Semester Report:</vt:lpstr>
      <vt:lpstr>Outline</vt:lpstr>
      <vt:lpstr>PowerPoint 演示文稿</vt:lpstr>
      <vt:lpstr>Motivation</vt:lpstr>
      <vt:lpstr>Motivation</vt:lpstr>
      <vt:lpstr>Previous Work</vt:lpstr>
      <vt:lpstr>Previous Work</vt:lpstr>
      <vt:lpstr>SPT App: communication</vt:lpstr>
      <vt:lpstr>SPT App: State estimator</vt:lpstr>
      <vt:lpstr>SPT App: State estimator</vt:lpstr>
      <vt:lpstr>SPT App: State estimator</vt:lpstr>
      <vt:lpstr>SPT App: Speed Controller</vt:lpstr>
      <vt:lpstr>SPT App</vt:lpstr>
      <vt:lpstr>Lateral COM tracking</vt:lpstr>
      <vt:lpstr>Lateral COM tracking</vt:lpstr>
      <vt:lpstr>Lateral COM tracking</vt:lpstr>
      <vt:lpstr>Lateral COM tracking</vt:lpstr>
      <vt:lpstr>Lateral COM tracking</vt:lpstr>
      <vt:lpstr>Lateral COM tracking</vt:lpstr>
      <vt:lpstr>Lateral COM tracking</vt:lpstr>
      <vt:lpstr>Lateral COM tracking</vt:lpstr>
      <vt:lpstr>SPT App: GUI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Semester Report:</dc:title>
  <dc:creator>Guangping Liu</dc:creator>
  <cp:lastModifiedBy>Guangping Liu</cp:lastModifiedBy>
  <cp:revision>15</cp:revision>
  <dcterms:created xsi:type="dcterms:W3CDTF">2023-04-19T17:09:19Z</dcterms:created>
  <dcterms:modified xsi:type="dcterms:W3CDTF">2023-08-23T15:28:38Z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